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9" r:id="rId2"/>
    <p:sldMasterId id="2147483693" r:id="rId3"/>
    <p:sldMasterId id="2147483707" r:id="rId4"/>
  </p:sldMasterIdLst>
  <p:notesMasterIdLst>
    <p:notesMasterId r:id="rId40"/>
  </p:notesMasterIdLst>
  <p:sldIdLst>
    <p:sldId id="257" r:id="rId5"/>
    <p:sldId id="295" r:id="rId6"/>
    <p:sldId id="273" r:id="rId7"/>
    <p:sldId id="296" r:id="rId8"/>
    <p:sldId id="274" r:id="rId9"/>
    <p:sldId id="275" r:id="rId10"/>
    <p:sldId id="276" r:id="rId11"/>
    <p:sldId id="277" r:id="rId12"/>
    <p:sldId id="278" r:id="rId13"/>
    <p:sldId id="279" r:id="rId14"/>
    <p:sldId id="280" r:id="rId15"/>
    <p:sldId id="281" r:id="rId16"/>
    <p:sldId id="282" r:id="rId17"/>
    <p:sldId id="261" r:id="rId18"/>
    <p:sldId id="272" r:id="rId19"/>
    <p:sldId id="283" r:id="rId20"/>
    <p:sldId id="285" r:id="rId21"/>
    <p:sldId id="286" r:id="rId22"/>
    <p:sldId id="287" r:id="rId23"/>
    <p:sldId id="297" r:id="rId24"/>
    <p:sldId id="300" r:id="rId25"/>
    <p:sldId id="298" r:id="rId26"/>
    <p:sldId id="299" r:id="rId27"/>
    <p:sldId id="289" r:id="rId28"/>
    <p:sldId id="301" r:id="rId29"/>
    <p:sldId id="291" r:id="rId30"/>
    <p:sldId id="302" r:id="rId31"/>
    <p:sldId id="303" r:id="rId32"/>
    <p:sldId id="294" r:id="rId33"/>
    <p:sldId id="304" r:id="rId34"/>
    <p:sldId id="305" r:id="rId35"/>
    <p:sldId id="307" r:id="rId36"/>
    <p:sldId id="308" r:id="rId37"/>
    <p:sldId id="309" r:id="rId38"/>
    <p:sldId id="26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1236"/>
    <a:srgbClr val="99FF66"/>
    <a:srgbClr val="66FF33"/>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11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F6EDBE-116D-43C9-A13D-B752D834949F}" type="datetimeFigureOut">
              <a:rPr lang="en-US" smtClean="0"/>
              <a:t>11/18/2021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FE054D-DB72-4CAE-9560-6BA29FBBAE20}" type="slidenum">
              <a:rPr lang="en-US" smtClean="0"/>
              <a:t>‹#›</a:t>
            </a:fld>
            <a:endParaRPr lang="en-US"/>
          </a:p>
        </p:txBody>
      </p:sp>
    </p:spTree>
    <p:extLst>
      <p:ext uri="{BB962C8B-B14F-4D97-AF65-F5344CB8AC3E}">
        <p14:creationId xmlns:p14="http://schemas.microsoft.com/office/powerpoint/2010/main" val="764109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35f391192_0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Google Shape;4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84867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16341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ed75ccf_01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75765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78294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5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Google Shape;14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47523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ed75ccf_01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80486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6765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f391192_06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Google Shape;151;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87804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2655751"/>
            <a:ext cx="7772400" cy="1546400"/>
          </a:xfrm>
          <a:prstGeom prst="rect">
            <a:avLst/>
          </a:prstGeom>
        </p:spPr>
        <p:txBody>
          <a:bodyPr spcFirstLastPara="1" wrap="square" lIns="91425" tIns="91425" rIns="91425" bIns="91425" anchor="ctr" anchorCtr="0"/>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744860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808DFA2C-6D47-4872-A1CC-E660745DE684}"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788221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A3C7C39E-AF1D-44F7-A328-68865A87B4E6}"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1566748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530C6F06-75BD-4F90-96E6-600B0A989592}"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967023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2387369E-B78B-421F-A0D3-71BCF04A2F08}"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934396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C5C1380B-0658-4CDC-860B-C153452B0A87}"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725618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5A16212D-0B3A-46A9-9864-693E65D33F3A}"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574389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49FFEC93-CFDD-4422-800E-31DC965A902B}"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915883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FD3882-CAB7-42C7-AEAA-97DEE6653C97}"/>
              </a:ext>
            </a:extLst>
          </p:cNvPr>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7E3E7B31-692A-4807-AC7B-48FB66DB0DB1}"/>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41715CA5-F680-4F52-94E2-24FE946120AD}"/>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C0870B90-D909-42FC-977C-38B69321BD13}"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247391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02D1FC61-0508-4C74-9601-BB96E07EBA75}"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876176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31E71FBF-C3FD-49AD-9F52-4D24ADB2A355}"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147304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685800" y="2619123"/>
            <a:ext cx="7772400" cy="1546400"/>
          </a:xfrm>
          <a:prstGeom prst="rect">
            <a:avLst/>
          </a:prstGeom>
        </p:spPr>
        <p:txBody>
          <a:bodyPr spcFirstLastPara="1" wrap="square" lIns="91425" tIns="91425" rIns="91425" bIns="91425" anchor="b"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3" name="Google Shape;13;p3"/>
          <p:cNvSpPr txBox="1">
            <a:spLocks noGrp="1"/>
          </p:cNvSpPr>
          <p:nvPr>
            <p:ph type="subTitle" idx="1"/>
          </p:nvPr>
        </p:nvSpPr>
        <p:spPr>
          <a:xfrm>
            <a:off x="685800" y="4193137"/>
            <a:ext cx="7772400" cy="1046400"/>
          </a:xfrm>
          <a:prstGeom prst="rect">
            <a:avLst/>
          </a:prstGeom>
        </p:spPr>
        <p:txBody>
          <a:bodyPr spcFirstLastPara="1" wrap="square" lIns="91425" tIns="91425" rIns="91425" bIns="91425" anchor="t" anchorCtr="0"/>
          <a:lstStyle>
            <a:lvl1pPr lvl="0" algn="ctr" rtl="0">
              <a:spcBef>
                <a:spcPts val="0"/>
              </a:spcBef>
              <a:spcAft>
                <a:spcPts val="0"/>
              </a:spcAft>
              <a:buSzPts val="2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4" name="Google Shape;14;p3"/>
          <p:cNvSpPr txBox="1">
            <a:spLocks noGrp="1"/>
          </p:cNvSpPr>
          <p:nvPr>
            <p:ph type="sldNum" idx="12"/>
          </p:nvPr>
        </p:nvSpPr>
        <p:spPr>
          <a:xfrm>
            <a:off x="4297651" y="6443967"/>
            <a:ext cx="548700" cy="414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55320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1CD20388-3E8E-46D1-BDDC-686906E8BC1C}"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4155540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3ED683DD-2E50-487F-8A57-C8E03C334888}"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1214231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4FE1F163-245E-4DD3-A1E5-064B4D67D58F}"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4076672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808DFA2C-6D47-4872-A1CC-E660745DE684}"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40410019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A3C7C39E-AF1D-44F7-A328-68865A87B4E6}"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771610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530C6F06-75BD-4F90-96E6-600B0A989592}"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0461563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2387369E-B78B-421F-A0D3-71BCF04A2F08}"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4227098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C5C1380B-0658-4CDC-860B-C153452B0A87}"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069336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5A16212D-0B3A-46A9-9864-693E65D33F3A}"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4025936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49FFEC93-CFDD-4422-800E-31DC965A902B}"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1794353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6025" y="1290633"/>
            <a:ext cx="9156000" cy="1143200"/>
          </a:xfrm>
          <a:prstGeom prst="rect">
            <a:avLst/>
          </a:prstGeom>
        </p:spPr>
        <p:txBody>
          <a:bodyPr spcFirstLastPara="1" wrap="square" lIns="91425" tIns="91425" rIns="91425" bIns="91425" anchor="t"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2" name="Google Shape;22;p5"/>
          <p:cNvSpPr txBox="1">
            <a:spLocks noGrp="1"/>
          </p:cNvSpPr>
          <p:nvPr>
            <p:ph type="body" idx="1"/>
          </p:nvPr>
        </p:nvSpPr>
        <p:spPr>
          <a:xfrm>
            <a:off x="457200" y="2084533"/>
            <a:ext cx="8229600" cy="3337600"/>
          </a:xfrm>
          <a:prstGeom prst="rect">
            <a:avLst/>
          </a:prstGeom>
        </p:spPr>
        <p:txBody>
          <a:bodyPr spcFirstLastPara="1" wrap="square" lIns="91425" tIns="91425" rIns="91425" bIns="91425" anchor="t" anchorCtr="0"/>
          <a:lstStyle>
            <a:lvl1pPr marL="457189" lvl="0" indent="-355591">
              <a:spcBef>
                <a:spcPts val="600"/>
              </a:spcBef>
              <a:spcAft>
                <a:spcPts val="0"/>
              </a:spcAft>
              <a:buSzPts val="2000"/>
              <a:buChar char="✘"/>
              <a:defRPr/>
            </a:lvl1pPr>
            <a:lvl2pPr marL="914377" lvl="1" indent="-355591">
              <a:spcBef>
                <a:spcPts val="0"/>
              </a:spcBef>
              <a:spcAft>
                <a:spcPts val="0"/>
              </a:spcAft>
              <a:buSzPts val="2000"/>
              <a:buChar char="○"/>
              <a:defRPr/>
            </a:lvl2pPr>
            <a:lvl3pPr marL="1371566" lvl="2" indent="-355591">
              <a:spcBef>
                <a:spcPts val="0"/>
              </a:spcBef>
              <a:spcAft>
                <a:spcPts val="0"/>
              </a:spcAft>
              <a:buSzPts val="2000"/>
              <a:buChar char="■"/>
              <a:defRPr/>
            </a:lvl3pPr>
            <a:lvl4pPr marL="1828754" lvl="3" indent="-355591">
              <a:spcBef>
                <a:spcPts val="0"/>
              </a:spcBef>
              <a:spcAft>
                <a:spcPts val="0"/>
              </a:spcAft>
              <a:buSzPts val="2000"/>
              <a:buChar char="●"/>
              <a:defRPr/>
            </a:lvl4pPr>
            <a:lvl5pPr marL="2285943" lvl="4" indent="-355591">
              <a:spcBef>
                <a:spcPts val="0"/>
              </a:spcBef>
              <a:spcAft>
                <a:spcPts val="0"/>
              </a:spcAft>
              <a:buSzPts val="2000"/>
              <a:buChar char="○"/>
              <a:defRPr/>
            </a:lvl5pPr>
            <a:lvl6pPr marL="2743131" lvl="5" indent="-355591">
              <a:spcBef>
                <a:spcPts val="0"/>
              </a:spcBef>
              <a:spcAft>
                <a:spcPts val="0"/>
              </a:spcAft>
              <a:buSzPts val="2000"/>
              <a:buChar char="■"/>
              <a:defRPr/>
            </a:lvl6pPr>
            <a:lvl7pPr marL="3200320" lvl="6" indent="-355591">
              <a:spcBef>
                <a:spcPts val="0"/>
              </a:spcBef>
              <a:spcAft>
                <a:spcPts val="0"/>
              </a:spcAft>
              <a:buSzPts val="2000"/>
              <a:buChar char="●"/>
              <a:defRPr/>
            </a:lvl7pPr>
            <a:lvl8pPr marL="3657509" lvl="7" indent="-355591">
              <a:spcBef>
                <a:spcPts val="0"/>
              </a:spcBef>
              <a:spcAft>
                <a:spcPts val="0"/>
              </a:spcAft>
              <a:buSzPts val="2000"/>
              <a:buChar char="○"/>
              <a:defRPr/>
            </a:lvl8pPr>
            <a:lvl9pPr marL="4114697" lvl="8" indent="-355591">
              <a:spcBef>
                <a:spcPts val="0"/>
              </a:spcBef>
              <a:spcAft>
                <a:spcPts val="0"/>
              </a:spcAft>
              <a:buSzPts val="2000"/>
              <a:buChar char="■"/>
              <a:defRPr/>
            </a:lvl9pPr>
          </a:lstStyle>
          <a:p>
            <a:endParaRPr/>
          </a:p>
        </p:txBody>
      </p:sp>
      <p:sp>
        <p:nvSpPr>
          <p:cNvPr id="23" name="Google Shape;23;p5"/>
          <p:cNvSpPr txBox="1">
            <a:spLocks noGrp="1"/>
          </p:cNvSpPr>
          <p:nvPr>
            <p:ph type="sldNum" idx="12"/>
          </p:nvPr>
        </p:nvSpPr>
        <p:spPr>
          <a:xfrm>
            <a:off x="4297651" y="6443967"/>
            <a:ext cx="548700" cy="414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38137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FD3882-CAB7-42C7-AEAA-97DEE6653C97}"/>
              </a:ext>
            </a:extLst>
          </p:cNvPr>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7E3E7B31-692A-4807-AC7B-48FB66DB0DB1}"/>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41715CA5-F680-4F52-94E2-24FE946120AD}"/>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C0870B90-D909-42FC-977C-38B69321BD13}"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032119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02D1FC61-0508-4C74-9601-BB96E07EBA75}"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971471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31E71FBF-C3FD-49AD-9F52-4D24ADB2A355}"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6393782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1CD20388-3E8E-46D1-BDDC-686906E8BC1C}"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11034620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3ED683DD-2E50-487F-8A57-C8E03C334888}"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40543963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4FE1F163-245E-4DD3-A1E5-064B4D67D58F}"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1225738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808DFA2C-6D47-4872-A1CC-E660745DE684}"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13324920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A3C7C39E-AF1D-44F7-A328-68865A87B4E6}"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7194990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530C6F06-75BD-4F90-96E6-600B0A989592}"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11946478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2387369E-B78B-421F-A0D3-71BCF04A2F08}"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3939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10"/>
          <p:cNvSpPr txBox="1">
            <a:spLocks noGrp="1"/>
          </p:cNvSpPr>
          <p:nvPr>
            <p:ph type="sldNum" idx="12"/>
          </p:nvPr>
        </p:nvSpPr>
        <p:spPr>
          <a:xfrm>
            <a:off x="4297651" y="6443967"/>
            <a:ext cx="548700" cy="414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728232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C5C1380B-0658-4CDC-860B-C153452B0A87}"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7630840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5A16212D-0B3A-46A9-9864-693E65D33F3A}"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13058824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49FFEC93-CFDD-4422-800E-31DC965A902B}"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3416581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FD3882-CAB7-42C7-AEAA-97DEE6653C97}"/>
              </a:ext>
            </a:extLst>
          </p:cNvPr>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7E3E7B31-692A-4807-AC7B-48FB66DB0DB1}"/>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41715CA5-F680-4F52-94E2-24FE946120AD}"/>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C0870B90-D909-42FC-977C-38B69321BD13}"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138757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02D1FC61-0508-4C74-9601-BB96E07EBA75}"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968424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31E71FBF-C3FD-49AD-9F52-4D24ADB2A355}"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196309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1CD20388-3E8E-46D1-BDDC-686906E8BC1C}"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740815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3ED683DD-2E50-487F-8A57-C8E03C334888}"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738030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xmlns="" id="{3647C60C-924B-4AF8-8D0C-1BE52419496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xmlns="" id="{D36A9D7D-1C5F-4350-A515-C7A630EAFE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12"/>
          </p:nvPr>
        </p:nvSpPr>
        <p:spPr>
          <a:ln/>
        </p:spPr>
        <p:txBody>
          <a:bodyPr/>
          <a:lstStyle>
            <a:lvl1pPr>
              <a:defRPr/>
            </a:lvl1pPr>
          </a:lstStyle>
          <a:p>
            <a:pPr>
              <a:defRPr/>
            </a:pPr>
            <a:fld id="{4FE1F163-245E-4DD3-A1E5-064B4D67D58F}"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10415616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48000">
              <a:schemeClr val="accent1">
                <a:lumMod val="60000"/>
                <a:lumOff val="40000"/>
              </a:schemeClr>
            </a:gs>
            <a:gs pos="61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25" y="1290633"/>
            <a:ext cx="9156000" cy="1143200"/>
          </a:xfrm>
          <a:prstGeom prst="rect">
            <a:avLst/>
          </a:prstGeom>
          <a:noFill/>
          <a:ln>
            <a:noFill/>
          </a:ln>
        </p:spPr>
        <p:txBody>
          <a:bodyPr spcFirstLastPara="1" wrap="square" lIns="91425" tIns="91425" rIns="91425" bIns="91425" anchor="t" anchorCtr="0"/>
          <a:lstStyle>
            <a:lvl1pPr lvl="0"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1pPr>
            <a:lvl2pPr lvl="1"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2pPr>
            <a:lvl3pPr lvl="2"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3pPr>
            <a:lvl4pPr lvl="3"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4pPr>
            <a:lvl5pPr lvl="4"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5pPr>
            <a:lvl6pPr lvl="5"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6pPr>
            <a:lvl7pPr lvl="6"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7pPr>
            <a:lvl8pPr lvl="7"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8pPr>
            <a:lvl9pPr lvl="8"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9pPr>
          </a:lstStyle>
          <a:p>
            <a:endParaRPr/>
          </a:p>
        </p:txBody>
      </p:sp>
      <p:sp>
        <p:nvSpPr>
          <p:cNvPr id="7" name="Google Shape;7;p1"/>
          <p:cNvSpPr txBox="1">
            <a:spLocks noGrp="1"/>
          </p:cNvSpPr>
          <p:nvPr>
            <p:ph type="body" idx="1"/>
          </p:nvPr>
        </p:nvSpPr>
        <p:spPr>
          <a:xfrm>
            <a:off x="457200" y="2084533"/>
            <a:ext cx="8229600" cy="3337600"/>
          </a:xfrm>
          <a:prstGeom prst="rect">
            <a:avLst/>
          </a:prstGeom>
          <a:noFill/>
          <a:ln>
            <a:noFill/>
          </a:ln>
        </p:spPr>
        <p:txBody>
          <a:bodyPr spcFirstLastPara="1" wrap="square" lIns="91425" tIns="91425" rIns="91425" bIns="91425" anchor="t" anchorCtr="0"/>
          <a:lstStyle>
            <a:lvl1pPr marL="457200" lvl="0" indent="-355600">
              <a:spcBef>
                <a:spcPts val="600"/>
              </a:spcBef>
              <a:spcAft>
                <a:spcPts val="0"/>
              </a:spcAft>
              <a:buClr>
                <a:srgbClr val="FFFFFF"/>
              </a:buClr>
              <a:buSzPts val="2000"/>
              <a:buFont typeface="Sniglet"/>
              <a:buChar char="✘"/>
              <a:defRPr sz="2000">
                <a:solidFill>
                  <a:srgbClr val="FFFFFF"/>
                </a:solidFill>
                <a:latin typeface="Sniglet"/>
                <a:ea typeface="Sniglet"/>
                <a:cs typeface="Sniglet"/>
                <a:sym typeface="Sniglet"/>
              </a:defRPr>
            </a:lvl1pPr>
            <a:lvl2pPr marL="914400" lvl="1"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2pPr>
            <a:lvl3pPr marL="1371600" lvl="2"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3pPr>
            <a:lvl4pPr marL="1828800" lvl="3"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4pPr>
            <a:lvl5pPr marL="2286000" lvl="4"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5pPr>
            <a:lvl6pPr marL="2743200" lvl="5"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6pPr>
            <a:lvl7pPr marL="3200400" lvl="6"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7pPr>
            <a:lvl8pPr marL="3657600" lvl="7"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8pPr>
            <a:lvl9pPr marL="4114800" lvl="8"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4297651" y="6443967"/>
            <a:ext cx="548700" cy="414000"/>
          </a:xfrm>
          <a:prstGeom prst="rect">
            <a:avLst/>
          </a:prstGeom>
          <a:noFill/>
          <a:ln>
            <a:noFill/>
          </a:ln>
        </p:spPr>
        <p:txBody>
          <a:bodyPr spcFirstLastPara="1" wrap="square" lIns="91425" tIns="91425" rIns="91425" bIns="91425" anchor="t" anchorCtr="0">
            <a:noAutofit/>
          </a:bodyPr>
          <a:lstStyle>
            <a:lvl1pPr lvl="0" algn="ctr">
              <a:buNone/>
              <a:defRPr sz="1000">
                <a:solidFill>
                  <a:srgbClr val="FFFFFF"/>
                </a:solidFill>
                <a:latin typeface="Sniglet"/>
                <a:ea typeface="Sniglet"/>
                <a:cs typeface="Sniglet"/>
                <a:sym typeface="Sniglet"/>
              </a:defRPr>
            </a:lvl1pPr>
            <a:lvl2pPr lvl="1" algn="ctr">
              <a:buNone/>
              <a:defRPr sz="1000">
                <a:solidFill>
                  <a:srgbClr val="FFFFFF"/>
                </a:solidFill>
                <a:latin typeface="Sniglet"/>
                <a:ea typeface="Sniglet"/>
                <a:cs typeface="Sniglet"/>
                <a:sym typeface="Sniglet"/>
              </a:defRPr>
            </a:lvl2pPr>
            <a:lvl3pPr lvl="2" algn="ctr">
              <a:buNone/>
              <a:defRPr sz="1000">
                <a:solidFill>
                  <a:srgbClr val="FFFFFF"/>
                </a:solidFill>
                <a:latin typeface="Sniglet"/>
                <a:ea typeface="Sniglet"/>
                <a:cs typeface="Sniglet"/>
                <a:sym typeface="Sniglet"/>
              </a:defRPr>
            </a:lvl3pPr>
            <a:lvl4pPr lvl="3" algn="ctr">
              <a:buNone/>
              <a:defRPr sz="1000">
                <a:solidFill>
                  <a:srgbClr val="FFFFFF"/>
                </a:solidFill>
                <a:latin typeface="Sniglet"/>
                <a:ea typeface="Sniglet"/>
                <a:cs typeface="Sniglet"/>
                <a:sym typeface="Sniglet"/>
              </a:defRPr>
            </a:lvl4pPr>
            <a:lvl5pPr lvl="4" algn="ctr">
              <a:buNone/>
              <a:defRPr sz="1000">
                <a:solidFill>
                  <a:srgbClr val="FFFFFF"/>
                </a:solidFill>
                <a:latin typeface="Sniglet"/>
                <a:ea typeface="Sniglet"/>
                <a:cs typeface="Sniglet"/>
                <a:sym typeface="Sniglet"/>
              </a:defRPr>
            </a:lvl5pPr>
            <a:lvl6pPr lvl="5" algn="ctr">
              <a:buNone/>
              <a:defRPr sz="1000">
                <a:solidFill>
                  <a:srgbClr val="FFFFFF"/>
                </a:solidFill>
                <a:latin typeface="Sniglet"/>
                <a:ea typeface="Sniglet"/>
                <a:cs typeface="Sniglet"/>
                <a:sym typeface="Sniglet"/>
              </a:defRPr>
            </a:lvl6pPr>
            <a:lvl7pPr lvl="6" algn="ctr">
              <a:buNone/>
              <a:defRPr sz="1000">
                <a:solidFill>
                  <a:srgbClr val="FFFFFF"/>
                </a:solidFill>
                <a:latin typeface="Sniglet"/>
                <a:ea typeface="Sniglet"/>
                <a:cs typeface="Sniglet"/>
                <a:sym typeface="Sniglet"/>
              </a:defRPr>
            </a:lvl7pPr>
            <a:lvl8pPr lvl="7" algn="ctr">
              <a:buNone/>
              <a:defRPr sz="1000">
                <a:solidFill>
                  <a:srgbClr val="FFFFFF"/>
                </a:solidFill>
                <a:latin typeface="Sniglet"/>
                <a:ea typeface="Sniglet"/>
                <a:cs typeface="Sniglet"/>
                <a:sym typeface="Sniglet"/>
              </a:defRPr>
            </a:lvl8pPr>
            <a:lvl9pPr lvl="8" algn="ctr">
              <a:buNone/>
              <a:defRPr sz="1000">
                <a:solidFill>
                  <a:srgbClr val="FFFFFF"/>
                </a:solidFill>
                <a:latin typeface="Sniglet"/>
                <a:ea typeface="Sniglet"/>
                <a:cs typeface="Sniglet"/>
                <a:sym typeface="Sniglet"/>
              </a:defRPr>
            </a:lvl9pPr>
          </a:lstStyle>
          <a:p>
            <a:pPr>
              <a:buClr>
                <a:srgbClr val="000000"/>
              </a:buClr>
              <a:buFont typeface="Arial"/>
              <a:buNone/>
            </a:pPr>
            <a:fld id="{00000000-1234-1234-1234-123412341234}" type="slidenum">
              <a:rPr lang="en" kern="0" smtClean="0"/>
              <a:pPr>
                <a:buClr>
                  <a:srgbClr val="000000"/>
                </a:buClr>
                <a:buFont typeface="Arial"/>
                <a:buNone/>
              </a:pPr>
              <a:t>‹#›</a:t>
            </a:fld>
            <a:endParaRPr lang="en" kern="0"/>
          </a:p>
        </p:txBody>
      </p:sp>
    </p:spTree>
    <p:extLst>
      <p:ext uri="{BB962C8B-B14F-4D97-AF65-F5344CB8AC3E}">
        <p14:creationId xmlns:p14="http://schemas.microsoft.com/office/powerpoint/2010/main" val="2243579768"/>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8"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a:extLst>
              <a:ext uri="{FF2B5EF4-FFF2-40B4-BE49-F238E27FC236}">
                <a16:creationId xmlns:a16="http://schemas.microsoft.com/office/drawing/2014/main" xmlns="" id="{3647C60C-924B-4AF8-8D0C-1BE52419496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a16="http://schemas.microsoft.com/office/drawing/2014/main" xmlns="" id="{D36A9D7D-1C5F-4350-A515-C7A630EAFEC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fontAlgn="base">
              <a:spcBef>
                <a:spcPct val="0"/>
              </a:spcBef>
              <a:spcAft>
                <a:spcPct val="0"/>
              </a:spcAft>
              <a:defRPr/>
            </a:pPr>
            <a:fld id="{ED7FBFB6-9F3F-47DA-A30A-F7F948415D4B}" type="slidenum">
              <a:rPr lang="en-US" altLang="vi-VN">
                <a:solidFill>
                  <a:srgbClr val="000000"/>
                </a:solidFill>
              </a:rPr>
              <a:pPr fontAlgn="base">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6086788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a:extLst>
              <a:ext uri="{FF2B5EF4-FFF2-40B4-BE49-F238E27FC236}">
                <a16:creationId xmlns:a16="http://schemas.microsoft.com/office/drawing/2014/main" xmlns="" id="{3647C60C-924B-4AF8-8D0C-1BE52419496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a16="http://schemas.microsoft.com/office/drawing/2014/main" xmlns="" id="{D36A9D7D-1C5F-4350-A515-C7A630EAFEC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fontAlgn="base">
              <a:spcBef>
                <a:spcPct val="0"/>
              </a:spcBef>
              <a:spcAft>
                <a:spcPct val="0"/>
              </a:spcAft>
              <a:defRPr/>
            </a:pPr>
            <a:fld id="{ED7FBFB6-9F3F-47DA-A30A-F7F948415D4B}" type="slidenum">
              <a:rPr lang="en-US" altLang="vi-VN">
                <a:solidFill>
                  <a:srgbClr val="000000"/>
                </a:solidFill>
              </a:rPr>
              <a:pPr fontAlgn="base">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222029769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a:extLst>
              <a:ext uri="{FF2B5EF4-FFF2-40B4-BE49-F238E27FC236}">
                <a16:creationId xmlns:a16="http://schemas.microsoft.com/office/drawing/2014/main" xmlns="" id="{3647C60C-924B-4AF8-8D0C-1BE52419496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a16="http://schemas.microsoft.com/office/drawing/2014/main" xmlns="" id="{D36A9D7D-1C5F-4350-A515-C7A630EAFEC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a16="http://schemas.microsoft.com/office/drawing/2014/main" xmlns="" id="{2E1BA623-BC76-458F-AD39-E4E6C849FF6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fontAlgn="base">
              <a:spcBef>
                <a:spcPct val="0"/>
              </a:spcBef>
              <a:spcAft>
                <a:spcPct val="0"/>
              </a:spcAft>
              <a:defRPr/>
            </a:pPr>
            <a:fld id="{ED7FBFB6-9F3F-47DA-A30A-F7F948415D4B}" type="slidenum">
              <a:rPr lang="en-US" altLang="vi-VN">
                <a:solidFill>
                  <a:srgbClr val="000000"/>
                </a:solidFill>
              </a:rPr>
              <a:pPr fontAlgn="base">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196340204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4.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image" Target="../media/image41.png"/><Relationship Id="rId21" Type="http://schemas.openxmlformats.org/officeDocument/2006/relationships/image" Target="../media/image59.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5" Type="http://schemas.openxmlformats.org/officeDocument/2006/relationships/image" Target="../media/image63.png"/><Relationship Id="rId2" Type="http://schemas.openxmlformats.org/officeDocument/2006/relationships/image" Target="../media/image40.png"/><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slideLayout" Target="../slideLayouts/slideLayout11.xml"/><Relationship Id="rId6" Type="http://schemas.openxmlformats.org/officeDocument/2006/relationships/image" Target="../media/image44.png"/><Relationship Id="rId11" Type="http://schemas.openxmlformats.org/officeDocument/2006/relationships/image" Target="../media/image49.png"/><Relationship Id="rId24" Type="http://schemas.openxmlformats.org/officeDocument/2006/relationships/image" Target="../media/image62.png"/><Relationship Id="rId5" Type="http://schemas.openxmlformats.org/officeDocument/2006/relationships/image" Target="../media/image43.png"/><Relationship Id="rId15" Type="http://schemas.openxmlformats.org/officeDocument/2006/relationships/image" Target="../media/image53.png"/><Relationship Id="rId23" Type="http://schemas.openxmlformats.org/officeDocument/2006/relationships/image" Target="../media/image61.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0.xml"/><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ideo" Target="file:///D:\bai%20giang%20phuc%20sua\Tiet56_Mat_can_Matlao\Phuong_an2_MC.M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chemeClr val="tx1">
                <a:lumMod val="95000"/>
                <a:lumOff val="5000"/>
              </a:schemeClr>
            </a:gs>
            <a:gs pos="33000">
              <a:schemeClr val="accent6">
                <a:lumMod val="75000"/>
              </a:schemeClr>
            </a:gs>
          </a:gsLst>
          <a:lin ang="10800000" scaled="1"/>
          <a:tileRect/>
        </a:gradFill>
        <a:effectLst/>
      </p:bgPr>
    </p:bg>
    <p:spTree>
      <p:nvGrpSpPr>
        <p:cNvPr id="1" name="Shape 46"/>
        <p:cNvGrpSpPr/>
        <p:nvPr/>
      </p:nvGrpSpPr>
      <p:grpSpPr>
        <a:xfrm>
          <a:off x="0" y="0"/>
          <a:ext cx="0" cy="0"/>
          <a:chOff x="0" y="0"/>
          <a:chExt cx="0" cy="0"/>
        </a:xfrm>
      </p:grpSpPr>
      <p:sp>
        <p:nvSpPr>
          <p:cNvPr id="47" name="Google Shape;47;p11"/>
          <p:cNvSpPr txBox="1">
            <a:spLocks noGrp="1"/>
          </p:cNvSpPr>
          <p:nvPr>
            <p:ph type="ctrTitle"/>
          </p:nvPr>
        </p:nvSpPr>
        <p:spPr>
          <a:xfrm>
            <a:off x="77805" y="1245468"/>
            <a:ext cx="8991000" cy="1159800"/>
          </a:xfrm>
          <a:prstGeom prst="rect">
            <a:avLst/>
          </a:prstGeom>
        </p:spPr>
        <p:txBody>
          <a:bodyPr spcFirstLastPara="1" wrap="square" lIns="91425" tIns="91425" rIns="91425" bIns="91425" anchor="ctr" anchorCtr="0">
            <a:noAutofit/>
          </a:bodyPr>
          <a:lstStyle/>
          <a:p>
            <a:r>
              <a:rPr lang="en" dirty="0" smtClean="0">
                <a:latin typeface="#9Slide07 SFU Jamaica" panose="00000400000000000000" pitchFamily="2" charset="0"/>
              </a:rPr>
              <a:t>MẮT CẬN VÀ MẮT LÃO</a:t>
            </a:r>
            <a:endParaRPr dirty="0">
              <a:latin typeface="#9Slide07 SFU Jamaica" panose="00000400000000000000" pitchFamily="2" charset="0"/>
            </a:endParaRPr>
          </a:p>
        </p:txBody>
      </p:sp>
      <p:grpSp>
        <p:nvGrpSpPr>
          <p:cNvPr id="48" name="Google Shape;48;p11"/>
          <p:cNvGrpSpPr/>
          <p:nvPr/>
        </p:nvGrpSpPr>
        <p:grpSpPr>
          <a:xfrm rot="2194107">
            <a:off x="169403" y="3289203"/>
            <a:ext cx="1014485" cy="642684"/>
            <a:chOff x="238125" y="1918825"/>
            <a:chExt cx="1042450" cy="660400"/>
          </a:xfrm>
        </p:grpSpPr>
        <p:sp>
          <p:nvSpPr>
            <p:cNvPr id="49" name="Google Shape;49;p11"/>
            <p:cNvSpPr/>
            <p:nvPr/>
          </p:nvSpPr>
          <p:spPr>
            <a:xfrm>
              <a:off x="238125" y="1918825"/>
              <a:ext cx="966975" cy="660400"/>
            </a:xfrm>
            <a:custGeom>
              <a:avLst/>
              <a:gdLst/>
              <a:ahLst/>
              <a:cxnLst/>
              <a:rect l="0" t="0" r="0" b="0"/>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 name="Google Shape;50;p11"/>
            <p:cNvSpPr/>
            <p:nvPr/>
          </p:nvSpPr>
          <p:spPr>
            <a:xfrm>
              <a:off x="1091875" y="1951850"/>
              <a:ext cx="188700" cy="136800"/>
            </a:xfrm>
            <a:custGeom>
              <a:avLst/>
              <a:gdLst/>
              <a:ahLst/>
              <a:cxnLst/>
              <a:rect l="0" t="0" r="0" b="0"/>
              <a:pathLst>
                <a:path w="7548" h="5472" extrusionOk="0">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cxnSp>
        <p:nvCxnSpPr>
          <p:cNvPr id="6" name="Straight Connector 5"/>
          <p:cNvCxnSpPr/>
          <p:nvPr/>
        </p:nvCxnSpPr>
        <p:spPr>
          <a:xfrm flipV="1">
            <a:off x="0" y="828212"/>
            <a:ext cx="9144000" cy="14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90834" y="550048"/>
            <a:ext cx="1477396" cy="53016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rgbClr val="000000"/>
              </a:buClr>
              <a:buFont typeface="Arial"/>
              <a:buNone/>
            </a:pPr>
            <a:r>
              <a:rPr lang="en-US" sz="2400" b="1" kern="0" dirty="0">
                <a:solidFill>
                  <a:srgbClr val="FFFFFF"/>
                </a:solidFill>
                <a:sym typeface="Arial"/>
              </a:rPr>
              <a:t>BÀI 49</a:t>
            </a:r>
          </a:p>
        </p:txBody>
      </p:sp>
      <p:sp>
        <p:nvSpPr>
          <p:cNvPr id="7" name="Rectangle 6"/>
          <p:cNvSpPr/>
          <p:nvPr/>
        </p:nvSpPr>
        <p:spPr>
          <a:xfrm>
            <a:off x="2470638" y="550049"/>
            <a:ext cx="6673362" cy="53016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rgbClr val="000000"/>
              </a:buClr>
              <a:buFont typeface="Arial"/>
              <a:buNone/>
            </a:pPr>
            <a:endParaRPr lang="en-US" sz="1400" kern="0">
              <a:solidFill>
                <a:srgbClr val="FFFFFF"/>
              </a:solidFill>
              <a:sym typeface="Aria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4255" y="2344649"/>
            <a:ext cx="4513351" cy="4513351"/>
          </a:xfrm>
          <a:prstGeom prst="rect">
            <a:avLst/>
          </a:prstGeom>
        </p:spPr>
      </p:pic>
      <p:pic>
        <p:nvPicPr>
          <p:cNvPr id="18434" name="Picture 2" descr="Mắt Kính Biểu Tượng Râm Khung - Ảnh miễn phí trên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35" y="4270867"/>
            <a:ext cx="4238142" cy="2044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766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10</a:t>
            </a:fld>
            <a:endParaRPr lang="en"/>
          </a:p>
        </p:txBody>
      </p:sp>
      <p:sp>
        <p:nvSpPr>
          <p:cNvPr id="3" name="TextBox 8"/>
          <p:cNvSpPr txBox="1">
            <a:spLocks noChangeArrowheads="1"/>
          </p:cNvSpPr>
          <p:nvPr/>
        </p:nvSpPr>
        <p:spPr bwMode="auto">
          <a:xfrm>
            <a:off x="1777835" y="352425"/>
            <a:ext cx="61370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vi-VN" altLang="vi-VN" b="1" dirty="0" smtClean="0">
                <a:solidFill>
                  <a:schemeClr val="accent4">
                    <a:lumMod val="75000"/>
                  </a:schemeClr>
                </a:solidFill>
                <a:latin typeface="+mn-lt"/>
                <a:ea typeface="Arial Unicode MS" panose="020B0604020202020204" pitchFamily="34" charset="-128"/>
                <a:cs typeface="Arial Unicode MS" panose="020B0604020202020204" pitchFamily="34" charset="-128"/>
              </a:rPr>
              <a:t>Ngồi học không đúng tư thế</a:t>
            </a:r>
            <a:endParaRPr lang="vi-VN" altLang="vi-VN" b="1" dirty="0">
              <a:solidFill>
                <a:schemeClr val="accent4">
                  <a:lumMod val="75000"/>
                </a:schemeClr>
              </a:solidFill>
              <a:latin typeface="+mn-lt"/>
              <a:ea typeface="Arial Unicode MS" panose="020B0604020202020204" pitchFamily="34" charset="-128"/>
              <a:cs typeface="Arial Unicode MS" panose="020B0604020202020204" pitchFamily="34"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740" y="4110007"/>
            <a:ext cx="4094911" cy="2559319"/>
          </a:xfrm>
          <a:prstGeom prst="roundRect">
            <a:avLst/>
          </a:prstGeom>
          <a:effectLst>
            <a:outerShdw blurRad="50800" dist="38100" dir="16200000" rotWithShape="0">
              <a:prstClr val="black">
                <a:alpha val="40000"/>
              </a:prst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40" y="1234805"/>
            <a:ext cx="4094911" cy="2764065"/>
          </a:xfrm>
          <a:prstGeom prst="roundRect">
            <a:avLst/>
          </a:prstGeom>
          <a:effectLst>
            <a:outerShdw blurRad="50800" dist="38100" dir="16200000" rotWithShape="0">
              <a:prstClr val="black">
                <a:alpha val="40000"/>
              </a:prstClr>
            </a:outerShdw>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881" r="5040"/>
          <a:stretch/>
        </p:blipFill>
        <p:spPr>
          <a:xfrm>
            <a:off x="4448908" y="1232639"/>
            <a:ext cx="4448907" cy="2747628"/>
          </a:xfrm>
          <a:prstGeom prst="roundRect">
            <a:avLst/>
          </a:prstGeom>
          <a:effectLst>
            <a:outerShdw blurRad="50800" dist="38100" dir="16200000" rotWithShape="0">
              <a:prstClr val="black">
                <a:alpha val="40000"/>
              </a:prstClr>
            </a:outerShdw>
          </a:effectLst>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7811"/>
          <a:stretch/>
        </p:blipFill>
        <p:spPr>
          <a:xfrm>
            <a:off x="4448909" y="4107380"/>
            <a:ext cx="4466492" cy="2543587"/>
          </a:xfrm>
          <a:prstGeom prst="round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956887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11</a:t>
            </a:fld>
            <a:endParaRPr lang="en"/>
          </a:p>
        </p:txBody>
      </p:sp>
      <p:sp>
        <p:nvSpPr>
          <p:cNvPr id="3" name="TextBox 6"/>
          <p:cNvSpPr txBox="1">
            <a:spLocks noChangeArrowheads="1"/>
          </p:cNvSpPr>
          <p:nvPr/>
        </p:nvSpPr>
        <p:spPr bwMode="auto">
          <a:xfrm>
            <a:off x="1402551" y="484433"/>
            <a:ext cx="65341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vi-VN" altLang="vi-VN" b="1" dirty="0" smtClean="0">
                <a:latin typeface="+mn-lt"/>
                <a:ea typeface="Arial Unicode MS" panose="020B0604020202020204" pitchFamily="34" charset="-128"/>
                <a:cs typeface="Arial Unicode MS" panose="020B0604020202020204" pitchFamily="34" charset="-128"/>
              </a:rPr>
              <a:t>Học tập, làm việc thiếu ánh sáng</a:t>
            </a:r>
            <a:endParaRPr lang="vi-VN" altLang="vi-VN" b="1" dirty="0">
              <a:latin typeface="+mn-lt"/>
              <a:ea typeface="Arial Unicode MS" panose="020B0604020202020204" pitchFamily="34" charset="-128"/>
              <a:cs typeface="Arial Unicode MS" panose="020B0604020202020204" pitchFamily="34" charset="-128"/>
            </a:endParaRPr>
          </a:p>
        </p:txBody>
      </p:sp>
      <p:pic>
        <p:nvPicPr>
          <p:cNvPr id="1026" name="Picture 2" descr="Tập đoàn khách sạn Capella và Solarbuddy mang ánh sáng đến với trẻ em nghèo  hiếu học | Leisure &amp;amp; Travel – Vietnam Golf Magaz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955" y="1325717"/>
            <a:ext cx="3604846" cy="2762730"/>
          </a:xfrm>
          <a:prstGeom prst="round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955" y="4239821"/>
            <a:ext cx="3604846" cy="2339545"/>
          </a:xfrm>
          <a:prstGeom prst="roundRect">
            <a:avLst/>
          </a:prstGeom>
        </p:spPr>
      </p:pic>
      <p:pic>
        <p:nvPicPr>
          <p:cNvPr id="1028" name="Picture 4" descr="Dùng máy tính ban đêm dễ bị trầm cảm - Báo Người lao độ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7651" y="2076158"/>
            <a:ext cx="4605604" cy="3454203"/>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675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12</a:t>
            </a:fld>
            <a:endParaRPr lang="en"/>
          </a:p>
        </p:txBody>
      </p:sp>
      <p:sp>
        <p:nvSpPr>
          <p:cNvPr id="3" name="TextBox 8"/>
          <p:cNvSpPr txBox="1">
            <a:spLocks noChangeArrowheads="1"/>
          </p:cNvSpPr>
          <p:nvPr/>
        </p:nvSpPr>
        <p:spPr bwMode="auto">
          <a:xfrm>
            <a:off x="894617" y="501519"/>
            <a:ext cx="75446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vi-VN" b="1" dirty="0" smtClean="0">
                <a:solidFill>
                  <a:srgbClr val="FF0000"/>
                </a:solidFill>
                <a:latin typeface="+mn-lt"/>
                <a:cs typeface="Times New Roman" panose="02020603050405020304" pitchFamily="18" charset="0"/>
              </a:rPr>
              <a:t>Tiếp xúc nhiều với các thiết bị điện tử</a:t>
            </a:r>
            <a:endParaRPr lang="vi-VN" altLang="vi-VN" b="1" dirty="0">
              <a:solidFill>
                <a:srgbClr val="FF0000"/>
              </a:solidFill>
              <a:latin typeface="+mn-lt"/>
              <a:cs typeface="Times New Roman" panose="02020603050405020304" pitchFamily="18" charset="0"/>
            </a:endParaRPr>
          </a:p>
        </p:txBody>
      </p:sp>
      <p:pic>
        <p:nvPicPr>
          <p:cNvPr id="12292" name="Picture 4" descr="Cách dùng điện thoại khi nhà có em bé không ảnh hưởng đến trẻ | Phụ Nữ Sức  Khỏ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7116"/>
          <a:stretch/>
        </p:blipFill>
        <p:spPr bwMode="auto">
          <a:xfrm>
            <a:off x="1113049" y="1356974"/>
            <a:ext cx="3279532" cy="2639174"/>
          </a:xfrm>
          <a:prstGeom prst="roundRect">
            <a:avLst/>
          </a:prstGeom>
          <a:noFill/>
          <a:extLst>
            <a:ext uri="{909E8E84-426E-40DD-AFC4-6F175D3DCCD1}">
              <a14:hiddenFill xmlns:a14="http://schemas.microsoft.com/office/drawing/2010/main">
                <a:solidFill>
                  <a:srgbClr val="FFFFFF"/>
                </a:solidFill>
              </a14:hiddenFill>
            </a:ext>
          </a:extLst>
        </p:spPr>
      </p:pic>
      <p:pic>
        <p:nvPicPr>
          <p:cNvPr id="12294" name="Picture 6" descr="Tiếp xúc quá nhiều với các thiết bị điện tử có thể gây nghiện và vấ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7076" y="4182917"/>
            <a:ext cx="4182185" cy="2560784"/>
          </a:xfrm>
          <a:prstGeom prst="roundRect">
            <a:avLst/>
          </a:prstGeom>
          <a:noFill/>
          <a:extLst>
            <a:ext uri="{909E8E84-426E-40DD-AFC4-6F175D3DCCD1}">
              <a14:hiddenFill xmlns:a14="http://schemas.microsoft.com/office/drawing/2010/main">
                <a:solidFill>
                  <a:srgbClr val="FFFFFF"/>
                </a:solidFill>
              </a14:hiddenFill>
            </a:ext>
          </a:extLst>
        </p:spPr>
      </p:pic>
      <p:pic>
        <p:nvPicPr>
          <p:cNvPr id="12296" name="Picture 8" descr="Tác hại khi cho trẻ tiếp xúc với các thiết bị điện t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6930" y="1359624"/>
            <a:ext cx="3961808" cy="2639174"/>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363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13</a:t>
            </a:fld>
            <a:endParaRPr lang="en"/>
          </a:p>
        </p:txBody>
      </p:sp>
      <p:sp>
        <p:nvSpPr>
          <p:cNvPr id="3" name="TextBox 9"/>
          <p:cNvSpPr txBox="1">
            <a:spLocks noChangeArrowheads="1"/>
          </p:cNvSpPr>
          <p:nvPr/>
        </p:nvSpPr>
        <p:spPr bwMode="auto">
          <a:xfrm>
            <a:off x="2089591" y="626086"/>
            <a:ext cx="49648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vi-VN" altLang="vi-VN" b="1" dirty="0" smtClean="0">
                <a:latin typeface="+mn-lt"/>
                <a:cs typeface="Times New Roman" panose="02020603050405020304" pitchFamily="18" charset="0"/>
              </a:rPr>
              <a:t>Làm việc chưa khoa học</a:t>
            </a:r>
            <a:endParaRPr lang="vi-VN" altLang="vi-VN" b="1" dirty="0">
              <a:latin typeface="+mn-lt"/>
              <a:cs typeface="Times New Roman" panose="02020603050405020304" pitchFamily="18" charset="0"/>
            </a:endParaRPr>
          </a:p>
        </p:txBody>
      </p:sp>
      <p:pic>
        <p:nvPicPr>
          <p:cNvPr id="13318" name="Picture 6" descr="Nguyên nhân sắp xếp công việc chưa khoa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1527385"/>
            <a:ext cx="7620000" cy="4762500"/>
          </a:xfrm>
          <a:prstGeom prst="round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475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1694243" y="613150"/>
            <a:ext cx="7436234" cy="670526"/>
          </a:xfrm>
          <a:prstGeom prst="rect">
            <a:avLst/>
          </a:prstGeom>
        </p:spPr>
        <p:txBody>
          <a:bodyPr spcFirstLastPara="1" wrap="square" lIns="91425" tIns="91425" rIns="91425" bIns="91425" anchor="t" anchorCtr="0">
            <a:noAutofit/>
          </a:bodyPr>
          <a:lstStyle/>
          <a:p>
            <a:pPr>
              <a:spcBef>
                <a:spcPct val="0"/>
              </a:spcBef>
            </a:pPr>
            <a:r>
              <a:rPr lang="vi-VN" altLang="vi-VN" sz="2800" b="1" kern="1200" dirty="0" smtClean="0">
                <a:solidFill>
                  <a:schemeClr val="bg1"/>
                </a:solidFill>
                <a:latin typeface="+mn-lt"/>
                <a:ea typeface="+mn-ea"/>
                <a:cs typeface="Times New Roman" panose="02020603050405020304" pitchFamily="18" charset="0"/>
              </a:rPr>
              <a:t>Để giảm nguy cơ mắc các tật của mắt:</a:t>
            </a:r>
            <a:br>
              <a:rPr lang="vi-VN" altLang="vi-VN" sz="2800" b="1" kern="1200" dirty="0" smtClean="0">
                <a:solidFill>
                  <a:schemeClr val="bg1"/>
                </a:solidFill>
                <a:latin typeface="+mn-lt"/>
                <a:ea typeface="+mn-ea"/>
                <a:cs typeface="Times New Roman" panose="02020603050405020304" pitchFamily="18" charset="0"/>
              </a:rPr>
            </a:br>
            <a:endParaRPr lang="vi-VN" sz="2800" b="1" kern="1200" dirty="0">
              <a:solidFill>
                <a:schemeClr val="bg1"/>
              </a:solidFill>
              <a:latin typeface="+mn-lt"/>
              <a:ea typeface="+mn-ea"/>
              <a:cs typeface="Times New Roman" panose="02020603050405020304" pitchFamily="18" charset="0"/>
            </a:endParaRPr>
          </a:p>
        </p:txBody>
      </p:sp>
      <p:sp>
        <p:nvSpPr>
          <p:cNvPr id="147" name="Google Shape;147;p20"/>
          <p:cNvSpPr/>
          <p:nvPr/>
        </p:nvSpPr>
        <p:spPr>
          <a:xfrm>
            <a:off x="322290" y="1888816"/>
            <a:ext cx="2438156" cy="3034294"/>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algn="just">
              <a:lnSpc>
                <a:spcPct val="130000"/>
              </a:lnSpc>
              <a:buClr>
                <a:srgbClr val="000000"/>
              </a:buClr>
              <a:buFont typeface="Arial"/>
              <a:buNone/>
            </a:pPr>
            <a:endParaRPr sz="2000" kern="0">
              <a:cs typeface="Arial"/>
              <a:sym typeface="Arial"/>
            </a:endParaRPr>
          </a:p>
        </p:txBody>
      </p:sp>
      <p:sp>
        <p:nvSpPr>
          <p:cNvPr id="148" name="Google Shape;148;p20"/>
          <p:cNvSpPr txBox="1">
            <a:spLocks noGrp="1"/>
          </p:cNvSpPr>
          <p:nvPr>
            <p:ph type="sldNum" idx="12"/>
          </p:nvPr>
        </p:nvSpPr>
        <p:spPr>
          <a:xfrm>
            <a:off x="4332820" y="6235349"/>
            <a:ext cx="548700" cy="310500"/>
          </a:xfrm>
          <a:prstGeom prst="rect">
            <a:avLst/>
          </a:prstGeom>
        </p:spPr>
        <p:txBody>
          <a:bodyPr spcFirstLastPara="1" wrap="square" lIns="91425" tIns="91425" rIns="91425" bIns="91425" anchor="t" anchorCtr="0">
            <a:noAutofit/>
          </a:bodyPr>
          <a:lstStyle/>
          <a:p>
            <a:pPr algn="just">
              <a:lnSpc>
                <a:spcPct val="130000"/>
              </a:lnSpc>
            </a:pPr>
            <a:fld id="{00000000-1234-1234-1234-123412341234}" type="slidenum">
              <a:rPr lang="en" sz="2000">
                <a:solidFill>
                  <a:schemeClr val="tx1"/>
                </a:solidFill>
                <a:latin typeface="+mn-lt"/>
              </a:rPr>
              <a:pPr algn="just">
                <a:lnSpc>
                  <a:spcPct val="130000"/>
                </a:lnSpc>
              </a:pPr>
              <a:t>14</a:t>
            </a:fld>
            <a:endParaRPr sz="2000" dirty="0">
              <a:solidFill>
                <a:schemeClr val="tx1"/>
              </a:solidFill>
              <a:latin typeface="+mn-lt"/>
            </a:endParaRPr>
          </a:p>
        </p:txBody>
      </p:sp>
      <p:sp>
        <p:nvSpPr>
          <p:cNvPr id="10" name="Rectangle 15">
            <a:extLst>
              <a:ext uri="{FF2B5EF4-FFF2-40B4-BE49-F238E27FC236}">
                <a16:creationId xmlns="" xmlns:a16="http://schemas.microsoft.com/office/drawing/2014/main" id="{783967BA-C260-4F66-BE27-FEE70BBFA4BC}"/>
              </a:ext>
            </a:extLst>
          </p:cNvPr>
          <p:cNvSpPr/>
          <p:nvPr/>
        </p:nvSpPr>
        <p:spPr>
          <a:xfrm>
            <a:off x="3233214" y="2046953"/>
            <a:ext cx="5910785" cy="129266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lnSpc>
                <a:spcPct val="130000"/>
              </a:lnSpc>
              <a:defRPr/>
            </a:pPr>
            <a:r>
              <a:rPr lang="en-US" altLang="vi-VN" b="1" dirty="0">
                <a:latin typeface="+mn-lt"/>
                <a:cs typeface="Times New Roman" panose="02020603050405020304" pitchFamily="18" charset="0"/>
              </a:rPr>
              <a:t>1. </a:t>
            </a:r>
            <a:r>
              <a:rPr lang="vi-VN" altLang="vi-VN" dirty="0" smtClean="0">
                <a:latin typeface="+mn-lt"/>
                <a:cs typeface="Times New Roman" panose="02020603050405020304" pitchFamily="18" charset="0"/>
              </a:rPr>
              <a:t>Mọi người hãy cùng nhau giữ gìn môi trường trong lành, không có ô nhiễm và thói quen làm việc khoa học</a:t>
            </a:r>
            <a:r>
              <a:rPr lang="en-US" altLang="vi-VN" dirty="0" smtClean="0">
                <a:latin typeface="+mn-lt"/>
                <a:cs typeface="Times New Roman" panose="02020603050405020304" pitchFamily="18" charset="0"/>
              </a:rPr>
              <a:t> </a:t>
            </a:r>
            <a:r>
              <a:rPr lang="en-US" altLang="vi-VN" dirty="0">
                <a:latin typeface="+mn-lt"/>
                <a:cs typeface="Times New Roman" panose="02020603050405020304" pitchFamily="18" charset="0"/>
              </a:rPr>
              <a:t>.</a:t>
            </a:r>
          </a:p>
        </p:txBody>
      </p:sp>
      <p:sp>
        <p:nvSpPr>
          <p:cNvPr id="11" name="Rectangle 15">
            <a:extLst>
              <a:ext uri="{FF2B5EF4-FFF2-40B4-BE49-F238E27FC236}">
                <a16:creationId xmlns="" xmlns:a16="http://schemas.microsoft.com/office/drawing/2014/main" id="{DC759928-0AD6-44C5-A4F4-180D06627543}"/>
              </a:ext>
            </a:extLst>
          </p:cNvPr>
          <p:cNvSpPr/>
          <p:nvPr/>
        </p:nvSpPr>
        <p:spPr>
          <a:xfrm>
            <a:off x="3233214" y="4764974"/>
            <a:ext cx="5910786" cy="89255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lnSpc>
                <a:spcPct val="130000"/>
              </a:lnSpc>
              <a:defRPr/>
            </a:pPr>
            <a:r>
              <a:rPr lang="en-US" altLang="vi-VN" b="1" dirty="0">
                <a:latin typeface="+mn-lt"/>
                <a:cs typeface="Times New Roman" panose="02020603050405020304" pitchFamily="18" charset="0"/>
              </a:rPr>
              <a:t>3.  </a:t>
            </a:r>
            <a:r>
              <a:rPr lang="vi-VN" altLang="vi-VN" dirty="0" smtClean="0">
                <a:latin typeface="+mn-lt"/>
                <a:cs typeface="Times New Roman" panose="02020603050405020304" pitchFamily="18" charset="0"/>
              </a:rPr>
              <a:t>Cần có biện pháp bảo vệ và luyện tập cho mắt, tránh nguy cơ tật nặng hơn </a:t>
            </a:r>
            <a:r>
              <a:rPr lang="en-US" altLang="vi-VN" dirty="0" smtClean="0">
                <a:latin typeface="+mn-lt"/>
                <a:cs typeface="Times New Roman" panose="02020603050405020304" pitchFamily="18" charset="0"/>
              </a:rPr>
              <a:t>. </a:t>
            </a:r>
            <a:endParaRPr lang="en-US" altLang="vi-VN" dirty="0">
              <a:latin typeface="+mn-lt"/>
              <a:cs typeface="Times New Roman" panose="02020603050405020304" pitchFamily="18" charset="0"/>
            </a:endParaRPr>
          </a:p>
        </p:txBody>
      </p:sp>
      <p:sp>
        <p:nvSpPr>
          <p:cNvPr id="12" name="Rectangle 15">
            <a:extLst>
              <a:ext uri="{FF2B5EF4-FFF2-40B4-BE49-F238E27FC236}">
                <a16:creationId xmlns="" xmlns:a16="http://schemas.microsoft.com/office/drawing/2014/main" id="{7B9D7777-7283-48F1-9B93-581C1124097B}"/>
              </a:ext>
            </a:extLst>
          </p:cNvPr>
          <p:cNvSpPr/>
          <p:nvPr/>
        </p:nvSpPr>
        <p:spPr>
          <a:xfrm>
            <a:off x="3233216" y="3405963"/>
            <a:ext cx="5910784" cy="129266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lnSpc>
                <a:spcPct val="130000"/>
              </a:lnSpc>
              <a:defRPr/>
            </a:pPr>
            <a:r>
              <a:rPr lang="en-US" altLang="vi-VN" b="1" dirty="0">
                <a:latin typeface="+mn-lt"/>
                <a:cs typeface="Times New Roman" panose="02020603050405020304" pitchFamily="18" charset="0"/>
              </a:rPr>
              <a:t>2. </a:t>
            </a:r>
            <a:r>
              <a:rPr lang="vi-VN" altLang="vi-VN" dirty="0" smtClean="0">
                <a:latin typeface="+mn-lt"/>
                <a:cs typeface="Times New Roman" panose="02020603050405020304" pitchFamily="18" charset="0"/>
              </a:rPr>
              <a:t>Người bị cận thị không nên điều khiển các phương tiện giao thông vào buổi tối, khi trời mưa và tốc độ cao</a:t>
            </a:r>
            <a:r>
              <a:rPr lang="en-US" altLang="vi-VN" dirty="0" smtClean="0">
                <a:latin typeface="+mn-lt"/>
                <a:cs typeface="Times New Roman" panose="02020603050405020304" pitchFamily="18" charset="0"/>
              </a:rPr>
              <a:t>.</a:t>
            </a:r>
            <a:endParaRPr lang="en-US" altLang="vi-VN" dirty="0">
              <a:latin typeface="+mn-lt"/>
              <a:cs typeface="Times New Roman" panose="02020603050405020304" pitchFamily="18" charset="0"/>
            </a:endParaRPr>
          </a:p>
        </p:txBody>
      </p:sp>
      <p:pic>
        <p:nvPicPr>
          <p:cNvPr id="17410" name="Picture 2" descr="Mũi Tên Tay Sự Thành - Ảnh miễn phí trên Pixabay"/>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5694" r="95972"/>
                    </a14:imgEffect>
                  </a14:imgLayer>
                </a14:imgProps>
              </a:ext>
              <a:ext uri="{28A0092B-C50C-407E-A947-70E740481C1C}">
                <a14:useLocalDpi xmlns:a14="http://schemas.microsoft.com/office/drawing/2010/main" val="0"/>
              </a:ext>
            </a:extLst>
          </a:blip>
          <a:srcRect t="13114"/>
          <a:stretch/>
        </p:blipFill>
        <p:spPr bwMode="auto">
          <a:xfrm>
            <a:off x="199537" y="255173"/>
            <a:ext cx="1792703" cy="1557602"/>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Bảo vệ mắt sáng khỏe mỗi ngày bằng những biện pháp đơn giả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76" y="2787162"/>
            <a:ext cx="2883385" cy="2609463"/>
          </a:xfrm>
          <a:prstGeom prst="snip2DiagRect">
            <a:avLst>
              <a:gd name="adj1" fmla="val 31198"/>
              <a:gd name="adj2" fmla="val 16667"/>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25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Shape 103"/>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6728"/>
            <a:ext cx="4372071" cy="327905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7687" y="2356728"/>
            <a:ext cx="4906313" cy="3279053"/>
          </a:xfrm>
          <a:prstGeom prst="rect">
            <a:avLst/>
          </a:prstGeom>
        </p:spPr>
      </p:pic>
      <p:sp>
        <p:nvSpPr>
          <p:cNvPr id="5" name="AutoShape 4"/>
          <p:cNvSpPr>
            <a:spLocks noChangeArrowheads="1"/>
          </p:cNvSpPr>
          <p:nvPr/>
        </p:nvSpPr>
        <p:spPr bwMode="auto">
          <a:xfrm>
            <a:off x="3313771" y="161396"/>
            <a:ext cx="5410200" cy="1948758"/>
          </a:xfrm>
          <a:prstGeom prst="cloudCallout">
            <a:avLst>
              <a:gd name="adj1" fmla="val -44980"/>
              <a:gd name="adj2" fmla="val 89736"/>
            </a:avLst>
          </a:prstGeom>
          <a:solidFill>
            <a:srgbClr val="FFFF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ct val="0"/>
              </a:spcBef>
              <a:buFontTx/>
              <a:buNone/>
            </a:pPr>
            <a:r>
              <a:rPr lang="vi-VN" altLang="vi-VN" sz="2400" dirty="0" smtClean="0">
                <a:latin typeface="+mn-lt"/>
                <a:cs typeface="Times New Roman" panose="02020603050405020304" pitchFamily="18" charset="0"/>
              </a:rPr>
              <a:t>Tại sao người lớn tuổi khi đọc sách phải lại đặt sách ra xa mắt ???</a:t>
            </a:r>
            <a:endParaRPr lang="vi-VN" altLang="vi-VN" sz="2400" dirty="0">
              <a:latin typeface="+mn-lt"/>
              <a:cs typeface="Times New Roman" panose="02020603050405020304" pitchFamily="18" charset="0"/>
            </a:endParaRPr>
          </a:p>
        </p:txBody>
      </p:sp>
    </p:spTree>
    <p:extLst>
      <p:ext uri="{BB962C8B-B14F-4D97-AF65-F5344CB8AC3E}">
        <p14:creationId xmlns:p14="http://schemas.microsoft.com/office/powerpoint/2010/main" val="8257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latin typeface="+mn-lt"/>
              </a:rPr>
              <a:pPr/>
              <a:t>16</a:t>
            </a:fld>
            <a:endParaRPr lang="en">
              <a:latin typeface="+mn-lt"/>
            </a:endParaRPr>
          </a:p>
        </p:txBody>
      </p:sp>
      <p:sp>
        <p:nvSpPr>
          <p:cNvPr id="4" name="Text Box 6"/>
          <p:cNvSpPr txBox="1">
            <a:spLocks noChangeArrowheads="1"/>
          </p:cNvSpPr>
          <p:nvPr/>
        </p:nvSpPr>
        <p:spPr bwMode="auto">
          <a:xfrm>
            <a:off x="198079" y="957687"/>
            <a:ext cx="7218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vi-VN" sz="2400" b="1" dirty="0" smtClean="0">
                <a:solidFill>
                  <a:srgbClr val="3333FF"/>
                </a:solidFill>
                <a:latin typeface="+mn-lt"/>
                <a:cs typeface="Times New Roman" panose="02020603050405020304" pitchFamily="18" charset="0"/>
              </a:rPr>
              <a:t>1. Những đặc điểm của mắt lão</a:t>
            </a:r>
            <a:endParaRPr lang="vi-VN" altLang="vi-VN" sz="2400" b="1" dirty="0">
              <a:solidFill>
                <a:srgbClr val="3333FF"/>
              </a:solidFill>
              <a:latin typeface="+mn-lt"/>
              <a:cs typeface="Times New Roman" panose="02020603050405020304" pitchFamily="18" charset="0"/>
            </a:endParaRPr>
          </a:p>
        </p:txBody>
      </p:sp>
      <p:sp>
        <p:nvSpPr>
          <p:cNvPr id="5" name="Text Box 19"/>
          <p:cNvSpPr txBox="1">
            <a:spLocks noChangeArrowheads="1"/>
          </p:cNvSpPr>
          <p:nvPr/>
        </p:nvSpPr>
        <p:spPr bwMode="auto">
          <a:xfrm>
            <a:off x="5011615" y="2605087"/>
            <a:ext cx="24048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vi-VN" sz="2400" b="1" dirty="0" smtClean="0">
                <a:latin typeface="+mn-lt"/>
                <a:cs typeface="Times New Roman" panose="02020603050405020304" pitchFamily="18" charset="0"/>
              </a:rPr>
              <a:t>Mắt lão nhìn xa</a:t>
            </a:r>
            <a:endParaRPr lang="vi-VN" altLang="vi-VN" sz="2400" b="1" dirty="0">
              <a:latin typeface="+mn-lt"/>
              <a:cs typeface="Times New Roman" panose="02020603050405020304" pitchFamily="18" charset="0"/>
            </a:endParaRPr>
          </a:p>
        </p:txBody>
      </p:sp>
      <p:sp>
        <p:nvSpPr>
          <p:cNvPr id="6" name="Text Box 20"/>
          <p:cNvSpPr txBox="1">
            <a:spLocks noChangeArrowheads="1"/>
          </p:cNvSpPr>
          <p:nvPr/>
        </p:nvSpPr>
        <p:spPr bwMode="auto">
          <a:xfrm>
            <a:off x="4925890" y="4882661"/>
            <a:ext cx="26084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vi-VN" sz="2400" b="1" dirty="0" smtClean="0">
                <a:latin typeface="+mn-lt"/>
                <a:cs typeface="Times New Roman" panose="02020603050405020304" pitchFamily="18" charset="0"/>
              </a:rPr>
              <a:t>Mắt lão nhìn gần</a:t>
            </a:r>
            <a:endParaRPr lang="vi-VN" altLang="vi-VN" sz="2400" b="1" dirty="0">
              <a:latin typeface="+mn-lt"/>
              <a:cs typeface="Times New Roman" panose="02020603050405020304" pitchFamily="18" charset="0"/>
            </a:endParaRP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787" y="1682965"/>
            <a:ext cx="3147646" cy="232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787" y="4264861"/>
            <a:ext cx="3147646" cy="230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p:cNvSpPr txBox="1">
            <a:spLocks noChangeArrowheads="1"/>
          </p:cNvSpPr>
          <p:nvPr/>
        </p:nvSpPr>
        <p:spPr bwMode="auto">
          <a:xfrm>
            <a:off x="-9525" y="-9548"/>
            <a:ext cx="9188694" cy="830997"/>
          </a:xfrm>
          <a:prstGeom prst="rect">
            <a:avLst/>
          </a:prstGeom>
          <a:solidFill>
            <a:srgbClr val="001236"/>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ts val="0"/>
              </a:spcBef>
              <a:buFontTx/>
              <a:buNone/>
            </a:pPr>
            <a:r>
              <a:rPr lang="en-US" altLang="vi-VN" sz="4000" b="1" dirty="0" smtClean="0">
                <a:solidFill>
                  <a:schemeClr val="bg1"/>
                </a:solidFill>
                <a:latin typeface="+mn-lt"/>
              </a:rPr>
              <a:t>II. MẮT LÃO</a:t>
            </a:r>
            <a:endParaRPr lang="en-US" altLang="vi-VN" sz="4000" b="1" dirty="0">
              <a:solidFill>
                <a:schemeClr val="bg1"/>
              </a:solidFill>
              <a:latin typeface="+mn-lt"/>
            </a:endParaRPr>
          </a:p>
        </p:txBody>
      </p:sp>
    </p:spTree>
    <p:extLst>
      <p:ext uri="{BB962C8B-B14F-4D97-AF65-F5344CB8AC3E}">
        <p14:creationId xmlns:p14="http://schemas.microsoft.com/office/powerpoint/2010/main" val="116770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childTnLst>
                          </p:cTn>
                        </p:par>
                        <p:par>
                          <p:cTn id="17" fill="hold">
                            <p:stCondLst>
                              <p:cond delay="500"/>
                            </p:stCondLst>
                            <p:childTnLst>
                              <p:par>
                                <p:cTn id="18" presetID="4"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ox(i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17</a:t>
            </a:fld>
            <a:endParaRPr lang="en"/>
          </a:p>
        </p:txBody>
      </p:sp>
      <p:sp>
        <p:nvSpPr>
          <p:cNvPr id="4" name="Line 78"/>
          <p:cNvSpPr>
            <a:spLocks noChangeShapeType="1"/>
          </p:cNvSpPr>
          <p:nvPr/>
        </p:nvSpPr>
        <p:spPr bwMode="auto">
          <a:xfrm flipV="1">
            <a:off x="2982913" y="3555023"/>
            <a:ext cx="0" cy="6858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79"/>
          <p:cNvSpPr>
            <a:spLocks noChangeShapeType="1"/>
          </p:cNvSpPr>
          <p:nvPr/>
        </p:nvSpPr>
        <p:spPr bwMode="auto">
          <a:xfrm flipH="1">
            <a:off x="7773988" y="4245586"/>
            <a:ext cx="0" cy="452437"/>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84"/>
          <p:cNvSpPr>
            <a:spLocks noChangeShapeType="1"/>
          </p:cNvSpPr>
          <p:nvPr/>
        </p:nvSpPr>
        <p:spPr bwMode="auto">
          <a:xfrm flipV="1">
            <a:off x="2957513" y="1726223"/>
            <a:ext cx="1587" cy="6858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 name="Group 130"/>
          <p:cNvGrpSpPr>
            <a:grpSpLocks/>
          </p:cNvGrpSpPr>
          <p:nvPr/>
        </p:nvGrpSpPr>
        <p:grpSpPr bwMode="auto">
          <a:xfrm>
            <a:off x="139700" y="1497623"/>
            <a:ext cx="8836026" cy="1752600"/>
            <a:chOff x="96" y="2016"/>
            <a:chExt cx="5566" cy="1104"/>
          </a:xfrm>
        </p:grpSpPr>
        <p:sp>
          <p:nvSpPr>
            <p:cNvPr id="8" name="Oval 61"/>
            <p:cNvSpPr>
              <a:spLocks noChangeArrowheads="1"/>
            </p:cNvSpPr>
            <p:nvPr/>
          </p:nvSpPr>
          <p:spPr bwMode="auto">
            <a:xfrm>
              <a:off x="3375" y="2205"/>
              <a:ext cx="480" cy="744"/>
            </a:xfrm>
            <a:prstGeom prst="ellipse">
              <a:avLst/>
            </a:prstGeom>
            <a:solidFill>
              <a:schemeClr val="accent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endParaRPr lang="vi-VN" altLang="vi-VN" sz="2000">
                <a:latin typeface="+mn-lt"/>
              </a:endParaRPr>
            </a:p>
          </p:txBody>
        </p:sp>
        <p:grpSp>
          <p:nvGrpSpPr>
            <p:cNvPr id="9" name="Group 129"/>
            <p:cNvGrpSpPr>
              <a:grpSpLocks/>
            </p:cNvGrpSpPr>
            <p:nvPr/>
          </p:nvGrpSpPr>
          <p:grpSpPr bwMode="auto">
            <a:xfrm>
              <a:off x="96" y="2016"/>
              <a:ext cx="5566" cy="1104"/>
              <a:chOff x="96" y="2016"/>
              <a:chExt cx="5566" cy="1104"/>
            </a:xfrm>
          </p:grpSpPr>
          <p:sp>
            <p:nvSpPr>
              <p:cNvPr id="10" name="Oval 62"/>
              <p:cNvSpPr>
                <a:spLocks noChangeArrowheads="1"/>
              </p:cNvSpPr>
              <p:nvPr/>
            </p:nvSpPr>
            <p:spPr bwMode="auto">
              <a:xfrm>
                <a:off x="3464" y="2016"/>
                <a:ext cx="1152" cy="1104"/>
              </a:xfrm>
              <a:prstGeom prst="ellipse">
                <a:avLst/>
              </a:prstGeom>
              <a:gradFill rotWithShape="1">
                <a:gsLst>
                  <a:gs pos="0">
                    <a:srgbClr val="FFBB99"/>
                  </a:gs>
                  <a:gs pos="100000">
                    <a:srgbClr val="FF9966"/>
                  </a:gs>
                </a:gsLst>
                <a:lin ang="0" scaled="1"/>
              </a:gra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endParaRPr lang="vi-VN" altLang="vi-VN" sz="2000">
                  <a:latin typeface="+mn-lt"/>
                </a:endParaRPr>
              </a:p>
            </p:txBody>
          </p:sp>
          <p:sp>
            <p:nvSpPr>
              <p:cNvPr id="11" name="Line 63"/>
              <p:cNvSpPr>
                <a:spLocks noChangeShapeType="1"/>
              </p:cNvSpPr>
              <p:nvPr/>
            </p:nvSpPr>
            <p:spPr bwMode="auto">
              <a:xfrm>
                <a:off x="480" y="2592"/>
                <a:ext cx="4128" cy="1"/>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20000"/>
                  </a:lnSpc>
                </a:pPr>
                <a:endParaRPr lang="en-US" sz="2000"/>
              </a:p>
            </p:txBody>
          </p:sp>
          <p:sp>
            <p:nvSpPr>
              <p:cNvPr id="12" name="Text Box 64"/>
              <p:cNvSpPr txBox="1">
                <a:spLocks noChangeArrowheads="1"/>
              </p:cNvSpPr>
              <p:nvPr/>
            </p:nvSpPr>
            <p:spPr bwMode="auto">
              <a:xfrm>
                <a:off x="2031" y="2640"/>
                <a:ext cx="48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r>
                  <a:rPr lang="en-US" altLang="vi-VN" sz="2000" b="1">
                    <a:latin typeface="+mn-lt"/>
                  </a:rPr>
                  <a:t>C</a:t>
                </a:r>
                <a:r>
                  <a:rPr lang="en-US" altLang="vi-VN" sz="2000" b="1" baseline="-25000">
                    <a:latin typeface="+mn-lt"/>
                  </a:rPr>
                  <a:t>C</a:t>
                </a:r>
                <a:endParaRPr lang="en-US" altLang="vi-VN" sz="2000" b="1">
                  <a:latin typeface="+mn-lt"/>
                </a:endParaRPr>
              </a:p>
            </p:txBody>
          </p:sp>
          <p:sp>
            <p:nvSpPr>
              <p:cNvPr id="13" name="Oval 65"/>
              <p:cNvSpPr>
                <a:spLocks noChangeArrowheads="1"/>
              </p:cNvSpPr>
              <p:nvPr/>
            </p:nvSpPr>
            <p:spPr bwMode="auto">
              <a:xfrm>
                <a:off x="2253" y="2562"/>
                <a:ext cx="48" cy="48"/>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endParaRPr lang="vi-VN" altLang="vi-VN" sz="2000">
                  <a:latin typeface="+mn-lt"/>
                </a:endParaRPr>
              </a:p>
            </p:txBody>
          </p:sp>
          <p:sp>
            <p:nvSpPr>
              <p:cNvPr id="14" name="Text Box 66"/>
              <p:cNvSpPr txBox="1">
                <a:spLocks noChangeArrowheads="1"/>
              </p:cNvSpPr>
              <p:nvPr/>
            </p:nvSpPr>
            <p:spPr bwMode="auto">
              <a:xfrm>
                <a:off x="96" y="2592"/>
                <a:ext cx="48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r>
                  <a:rPr lang="en-US" altLang="vi-VN" sz="2000" b="1">
                    <a:latin typeface="+mn-lt"/>
                  </a:rPr>
                  <a:t>C</a:t>
                </a:r>
                <a:r>
                  <a:rPr lang="en-US" altLang="vi-VN" sz="2000" b="1" baseline="-25000">
                    <a:latin typeface="+mn-lt"/>
                  </a:rPr>
                  <a:t>v</a:t>
                </a:r>
                <a:endParaRPr lang="en-US" altLang="vi-VN" sz="2000" b="1">
                  <a:latin typeface="+mn-lt"/>
                </a:endParaRPr>
              </a:p>
            </p:txBody>
          </p:sp>
          <p:sp>
            <p:nvSpPr>
              <p:cNvPr id="15" name="Text Box 67"/>
              <p:cNvSpPr txBox="1">
                <a:spLocks noChangeArrowheads="1"/>
              </p:cNvSpPr>
              <p:nvPr/>
            </p:nvSpPr>
            <p:spPr bwMode="auto">
              <a:xfrm>
                <a:off x="3630" y="2304"/>
                <a:ext cx="28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r>
                  <a:rPr lang="en-US" altLang="vi-VN" sz="2000" b="1">
                    <a:latin typeface="+mn-lt"/>
                  </a:rPr>
                  <a:t>O</a:t>
                </a:r>
              </a:p>
            </p:txBody>
          </p:sp>
          <p:sp>
            <p:nvSpPr>
              <p:cNvPr id="16" name="Line 80"/>
              <p:cNvSpPr>
                <a:spLocks noChangeShapeType="1"/>
              </p:cNvSpPr>
              <p:nvPr/>
            </p:nvSpPr>
            <p:spPr bwMode="auto">
              <a:xfrm flipH="1">
                <a:off x="144" y="2592"/>
                <a:ext cx="336" cy="1"/>
              </a:xfrm>
              <a:prstGeom prst="line">
                <a:avLst/>
              </a:prstGeom>
              <a:noFill/>
              <a:ln w="2857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20000"/>
                  </a:lnSpc>
                </a:pPr>
                <a:endParaRPr lang="en-US" sz="2000"/>
              </a:p>
            </p:txBody>
          </p:sp>
          <p:sp>
            <p:nvSpPr>
              <p:cNvPr id="17" name="Text Box 81"/>
              <p:cNvSpPr txBox="1">
                <a:spLocks noChangeArrowheads="1"/>
              </p:cNvSpPr>
              <p:nvPr/>
            </p:nvSpPr>
            <p:spPr bwMode="auto">
              <a:xfrm>
                <a:off x="4838" y="2409"/>
                <a:ext cx="824"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ts val="0"/>
                  </a:spcBef>
                  <a:buFontTx/>
                  <a:buNone/>
                </a:pPr>
                <a:r>
                  <a:rPr lang="vi-VN" altLang="vi-VN" sz="2000" b="1" dirty="0" smtClean="0">
                    <a:solidFill>
                      <a:srgbClr val="00B050"/>
                    </a:solidFill>
                    <a:latin typeface="+mn-lt"/>
                  </a:rPr>
                  <a:t>Mắt bình </a:t>
                </a:r>
              </a:p>
              <a:p>
                <a:pPr algn="ctr" eaLnBrk="1" hangingPunct="1">
                  <a:lnSpc>
                    <a:spcPct val="120000"/>
                  </a:lnSpc>
                  <a:spcBef>
                    <a:spcPts val="0"/>
                  </a:spcBef>
                  <a:buFontTx/>
                  <a:buNone/>
                </a:pPr>
                <a:r>
                  <a:rPr lang="vi-VN" altLang="vi-VN" sz="2000" b="1" dirty="0" smtClean="0">
                    <a:solidFill>
                      <a:srgbClr val="00B050"/>
                    </a:solidFill>
                    <a:latin typeface="+mn-lt"/>
                  </a:rPr>
                  <a:t>thường</a:t>
                </a:r>
                <a:endParaRPr lang="vi-VN" altLang="vi-VN" sz="2000" b="1" dirty="0">
                  <a:solidFill>
                    <a:srgbClr val="00B050"/>
                  </a:solidFill>
                  <a:latin typeface="+mn-lt"/>
                </a:endParaRPr>
              </a:p>
            </p:txBody>
          </p:sp>
          <p:sp>
            <p:nvSpPr>
              <p:cNvPr id="18" name="Oval 83"/>
              <p:cNvSpPr>
                <a:spLocks noChangeArrowheads="1"/>
              </p:cNvSpPr>
              <p:nvPr/>
            </p:nvSpPr>
            <p:spPr bwMode="auto">
              <a:xfrm>
                <a:off x="168" y="2568"/>
                <a:ext cx="48" cy="48"/>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endParaRPr lang="vi-VN" altLang="vi-VN" sz="2000">
                  <a:latin typeface="+mn-lt"/>
                </a:endParaRPr>
              </a:p>
            </p:txBody>
          </p:sp>
          <p:sp>
            <p:nvSpPr>
              <p:cNvPr id="19" name="Line 85"/>
              <p:cNvSpPr>
                <a:spLocks noChangeShapeType="1"/>
              </p:cNvSpPr>
              <p:nvPr/>
            </p:nvSpPr>
            <p:spPr bwMode="auto">
              <a:xfrm flipH="1">
                <a:off x="3630" y="2169"/>
                <a:ext cx="9" cy="804"/>
              </a:xfrm>
              <a:prstGeom prst="line">
                <a:avLst/>
              </a:prstGeom>
              <a:noFill/>
              <a:ln w="28575">
                <a:solidFill>
                  <a:schemeClr val="bg2"/>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20000"/>
                  </a:lnSpc>
                </a:pPr>
                <a:endParaRPr lang="en-US" sz="2000"/>
              </a:p>
            </p:txBody>
          </p:sp>
        </p:grpSp>
      </p:grpSp>
      <p:sp>
        <p:nvSpPr>
          <p:cNvPr id="20" name="Line 86"/>
          <p:cNvSpPr>
            <a:spLocks noChangeShapeType="1"/>
          </p:cNvSpPr>
          <p:nvPr/>
        </p:nvSpPr>
        <p:spPr bwMode="auto">
          <a:xfrm flipH="1">
            <a:off x="7218363" y="2383448"/>
            <a:ext cx="7937" cy="352425"/>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 name="Group 136"/>
          <p:cNvGrpSpPr>
            <a:grpSpLocks/>
          </p:cNvGrpSpPr>
          <p:nvPr/>
        </p:nvGrpSpPr>
        <p:grpSpPr bwMode="auto">
          <a:xfrm>
            <a:off x="2940050" y="1750036"/>
            <a:ext cx="4343400" cy="933450"/>
            <a:chOff x="1860" y="2193"/>
            <a:chExt cx="2736" cy="588"/>
          </a:xfrm>
        </p:grpSpPr>
        <p:sp>
          <p:nvSpPr>
            <p:cNvPr id="22" name="Line 97"/>
            <p:cNvSpPr>
              <a:spLocks noChangeShapeType="1"/>
            </p:cNvSpPr>
            <p:nvPr/>
          </p:nvSpPr>
          <p:spPr bwMode="auto">
            <a:xfrm>
              <a:off x="2208" y="2193"/>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 name="Group 134"/>
            <p:cNvGrpSpPr>
              <a:grpSpLocks/>
            </p:cNvGrpSpPr>
            <p:nvPr/>
          </p:nvGrpSpPr>
          <p:grpSpPr bwMode="auto">
            <a:xfrm>
              <a:off x="1860" y="2193"/>
              <a:ext cx="2736" cy="588"/>
              <a:chOff x="1860" y="2193"/>
              <a:chExt cx="2736" cy="588"/>
            </a:xfrm>
          </p:grpSpPr>
          <p:grpSp>
            <p:nvGrpSpPr>
              <p:cNvPr id="24" name="Group 98"/>
              <p:cNvGrpSpPr>
                <a:grpSpLocks/>
              </p:cNvGrpSpPr>
              <p:nvPr/>
            </p:nvGrpSpPr>
            <p:grpSpPr bwMode="auto">
              <a:xfrm rot="232146">
                <a:off x="3615" y="2220"/>
                <a:ext cx="963" cy="561"/>
                <a:chOff x="3711" y="975"/>
                <a:chExt cx="963" cy="561"/>
              </a:xfrm>
            </p:grpSpPr>
            <p:sp>
              <p:nvSpPr>
                <p:cNvPr id="29" name="Line 99"/>
                <p:cNvSpPr>
                  <a:spLocks noChangeShapeType="1"/>
                </p:cNvSpPr>
                <p:nvPr/>
              </p:nvSpPr>
              <p:spPr bwMode="auto">
                <a:xfrm>
                  <a:off x="3711" y="975"/>
                  <a:ext cx="963" cy="561"/>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100"/>
                <p:cNvSpPr>
                  <a:spLocks noChangeShapeType="1"/>
                </p:cNvSpPr>
                <p:nvPr/>
              </p:nvSpPr>
              <p:spPr bwMode="auto">
                <a:xfrm>
                  <a:off x="3984" y="1137"/>
                  <a:ext cx="96" cy="48"/>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5" name="Group 110"/>
              <p:cNvGrpSpPr>
                <a:grpSpLocks/>
              </p:cNvGrpSpPr>
              <p:nvPr/>
            </p:nvGrpSpPr>
            <p:grpSpPr bwMode="auto">
              <a:xfrm>
                <a:off x="1860" y="2295"/>
                <a:ext cx="2736" cy="212"/>
                <a:chOff x="1860" y="2304"/>
                <a:chExt cx="2736" cy="212"/>
              </a:xfrm>
            </p:grpSpPr>
            <p:sp>
              <p:nvSpPr>
                <p:cNvPr id="27" name="Line 103"/>
                <p:cNvSpPr>
                  <a:spLocks noChangeShapeType="1"/>
                </p:cNvSpPr>
                <p:nvPr/>
              </p:nvSpPr>
              <p:spPr bwMode="auto">
                <a:xfrm rot="309875">
                  <a:off x="2256" y="2304"/>
                  <a:ext cx="240" cy="33"/>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107"/>
                <p:cNvSpPr>
                  <a:spLocks noChangeShapeType="1"/>
                </p:cNvSpPr>
                <p:nvPr/>
              </p:nvSpPr>
              <p:spPr bwMode="auto">
                <a:xfrm rot="775162">
                  <a:off x="1860" y="2516"/>
                  <a:ext cx="2736"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 name="Line 112"/>
              <p:cNvSpPr>
                <a:spLocks noChangeShapeType="1"/>
              </p:cNvSpPr>
              <p:nvPr/>
            </p:nvSpPr>
            <p:spPr bwMode="auto">
              <a:xfrm>
                <a:off x="1872" y="2193"/>
                <a:ext cx="1776"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1" name="Group 137"/>
          <p:cNvGrpSpPr>
            <a:grpSpLocks/>
          </p:cNvGrpSpPr>
          <p:nvPr/>
        </p:nvGrpSpPr>
        <p:grpSpPr bwMode="auto">
          <a:xfrm>
            <a:off x="2963863" y="3478823"/>
            <a:ext cx="4957762" cy="1309688"/>
            <a:chOff x="1875" y="3276"/>
            <a:chExt cx="3123" cy="825"/>
          </a:xfrm>
        </p:grpSpPr>
        <p:sp>
          <p:nvSpPr>
            <p:cNvPr id="32" name="Line 116"/>
            <p:cNvSpPr>
              <a:spLocks noChangeShapeType="1"/>
            </p:cNvSpPr>
            <p:nvPr/>
          </p:nvSpPr>
          <p:spPr bwMode="auto">
            <a:xfrm>
              <a:off x="1878" y="3343"/>
              <a:ext cx="1776"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3" name="Group 120"/>
            <p:cNvGrpSpPr>
              <a:grpSpLocks/>
            </p:cNvGrpSpPr>
            <p:nvPr/>
          </p:nvGrpSpPr>
          <p:grpSpPr bwMode="auto">
            <a:xfrm rot="-641109">
              <a:off x="3681" y="3276"/>
              <a:ext cx="1194" cy="825"/>
              <a:chOff x="3636" y="3393"/>
              <a:chExt cx="1194" cy="825"/>
            </a:xfrm>
          </p:grpSpPr>
          <p:sp>
            <p:nvSpPr>
              <p:cNvPr id="42" name="Line 90"/>
              <p:cNvSpPr>
                <a:spLocks noChangeShapeType="1"/>
              </p:cNvSpPr>
              <p:nvPr/>
            </p:nvSpPr>
            <p:spPr bwMode="auto">
              <a:xfrm rot="340381">
                <a:off x="3636" y="3393"/>
                <a:ext cx="912" cy="60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93"/>
              <p:cNvSpPr>
                <a:spLocks noChangeShapeType="1"/>
              </p:cNvSpPr>
              <p:nvPr/>
            </p:nvSpPr>
            <p:spPr bwMode="auto">
              <a:xfrm rot="340381">
                <a:off x="3886" y="3537"/>
                <a:ext cx="129" cy="81"/>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119"/>
              <p:cNvSpPr>
                <a:spLocks noChangeShapeType="1"/>
              </p:cNvSpPr>
              <p:nvPr/>
            </p:nvSpPr>
            <p:spPr bwMode="auto">
              <a:xfrm rot="340381">
                <a:off x="3888" y="3600"/>
                <a:ext cx="942" cy="61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 name="Group 125"/>
            <p:cNvGrpSpPr>
              <a:grpSpLocks/>
            </p:cNvGrpSpPr>
            <p:nvPr/>
          </p:nvGrpSpPr>
          <p:grpSpPr bwMode="auto">
            <a:xfrm>
              <a:off x="1875" y="3435"/>
              <a:ext cx="3123" cy="410"/>
              <a:chOff x="1866" y="3436"/>
              <a:chExt cx="3123" cy="410"/>
            </a:xfrm>
          </p:grpSpPr>
          <p:grpSp>
            <p:nvGrpSpPr>
              <p:cNvPr id="36" name="Group 113"/>
              <p:cNvGrpSpPr>
                <a:grpSpLocks/>
              </p:cNvGrpSpPr>
              <p:nvPr/>
            </p:nvGrpSpPr>
            <p:grpSpPr bwMode="auto">
              <a:xfrm>
                <a:off x="1866" y="3436"/>
                <a:ext cx="2736" cy="212"/>
                <a:chOff x="1860" y="2304"/>
                <a:chExt cx="2736" cy="212"/>
              </a:xfrm>
            </p:grpSpPr>
            <p:sp>
              <p:nvSpPr>
                <p:cNvPr id="40" name="Line 114"/>
                <p:cNvSpPr>
                  <a:spLocks noChangeShapeType="1"/>
                </p:cNvSpPr>
                <p:nvPr/>
              </p:nvSpPr>
              <p:spPr bwMode="auto">
                <a:xfrm rot="309875">
                  <a:off x="2256" y="2304"/>
                  <a:ext cx="240" cy="33"/>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115"/>
                <p:cNvSpPr>
                  <a:spLocks noChangeShapeType="1"/>
                </p:cNvSpPr>
                <p:nvPr/>
              </p:nvSpPr>
              <p:spPr bwMode="auto">
                <a:xfrm rot="775162">
                  <a:off x="1860" y="2516"/>
                  <a:ext cx="2736"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 name="Group 124"/>
              <p:cNvGrpSpPr>
                <a:grpSpLocks/>
              </p:cNvGrpSpPr>
              <p:nvPr/>
            </p:nvGrpSpPr>
            <p:grpSpPr bwMode="auto">
              <a:xfrm>
                <a:off x="2253" y="3738"/>
                <a:ext cx="2736" cy="108"/>
                <a:chOff x="768" y="1776"/>
                <a:chExt cx="2736" cy="108"/>
              </a:xfrm>
            </p:grpSpPr>
            <p:sp>
              <p:nvSpPr>
                <p:cNvPr id="38" name="Line 122"/>
                <p:cNvSpPr>
                  <a:spLocks noChangeShapeType="1"/>
                </p:cNvSpPr>
                <p:nvPr/>
              </p:nvSpPr>
              <p:spPr bwMode="auto">
                <a:xfrm rot="309875">
                  <a:off x="2400" y="1851"/>
                  <a:ext cx="240" cy="33"/>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123"/>
                <p:cNvSpPr>
                  <a:spLocks noChangeShapeType="1"/>
                </p:cNvSpPr>
                <p:nvPr/>
              </p:nvSpPr>
              <p:spPr bwMode="auto">
                <a:xfrm rot="775162">
                  <a:off x="768" y="1776"/>
                  <a:ext cx="2736"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5" name="Line 135"/>
            <p:cNvSpPr>
              <a:spLocks noChangeShapeType="1"/>
            </p:cNvSpPr>
            <p:nvPr/>
          </p:nvSpPr>
          <p:spPr bwMode="auto">
            <a:xfrm>
              <a:off x="2640" y="3336"/>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 name="Rectangle 44"/>
          <p:cNvSpPr>
            <a:spLocks noChangeArrowheads="1"/>
          </p:cNvSpPr>
          <p:nvPr/>
        </p:nvSpPr>
        <p:spPr bwMode="auto">
          <a:xfrm>
            <a:off x="139700" y="5073807"/>
            <a:ext cx="8783638" cy="904863"/>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Clr>
                <a:schemeClr val="tx2"/>
              </a:buClr>
              <a:buSzPct val="70000"/>
              <a:buFont typeface="Wingdings" panose="05000000000000000000" pitchFamily="2" charset="2"/>
              <a:buChar char="Ø"/>
            </a:pPr>
            <a:r>
              <a:rPr lang="vi-VN" altLang="vi-VN" sz="2200" dirty="0" smtClean="0">
                <a:solidFill>
                  <a:srgbClr val="C00000"/>
                </a:solidFill>
                <a:latin typeface="+mn-lt"/>
                <a:cs typeface="Times New Roman" panose="02020603050405020304" pitchFamily="18" charset="0"/>
              </a:rPr>
              <a:t>Mắt lão là mắt của người già. Mắt lão nhìn rõ những vật ở xa, không nhìn rõ những vật gần mắt</a:t>
            </a:r>
            <a:endParaRPr lang="vi-VN" altLang="vi-VN" sz="2200" dirty="0">
              <a:solidFill>
                <a:srgbClr val="C00000"/>
              </a:solidFill>
              <a:latin typeface="+mn-lt"/>
              <a:cs typeface="Times New Roman" panose="02020603050405020304" pitchFamily="18" charset="0"/>
            </a:endParaRPr>
          </a:p>
        </p:txBody>
      </p:sp>
      <p:sp>
        <p:nvSpPr>
          <p:cNvPr id="46" name="Rectangle 45"/>
          <p:cNvSpPr>
            <a:spLocks noChangeArrowheads="1"/>
          </p:cNvSpPr>
          <p:nvPr/>
        </p:nvSpPr>
        <p:spPr bwMode="auto">
          <a:xfrm>
            <a:off x="139700" y="6049781"/>
            <a:ext cx="8783638" cy="4612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Clr>
                <a:schemeClr val="tx2"/>
              </a:buClr>
              <a:buSzPct val="70000"/>
              <a:buFont typeface="Wingdings" panose="05000000000000000000" pitchFamily="2" charset="2"/>
              <a:buChar char="Ø"/>
            </a:pPr>
            <a:r>
              <a:rPr lang="vi-VN" altLang="vi-VN" sz="2200" dirty="0" smtClean="0">
                <a:latin typeface="+mn-lt"/>
                <a:cs typeface="Times New Roman" panose="02020603050405020304" pitchFamily="18" charset="0"/>
              </a:rPr>
              <a:t>Điểm cực cận Cc của mắt lão xa mắt hơn so với mắt bình thường. </a:t>
            </a:r>
            <a:endParaRPr lang="vi-VN" altLang="vi-VN" sz="2200" dirty="0">
              <a:latin typeface="+mn-lt"/>
              <a:cs typeface="Times New Roman" panose="02020603050405020304" pitchFamily="18" charset="0"/>
            </a:endParaRPr>
          </a:p>
        </p:txBody>
      </p:sp>
      <p:sp>
        <p:nvSpPr>
          <p:cNvPr id="48" name="Text Box 6"/>
          <p:cNvSpPr txBox="1">
            <a:spLocks noChangeArrowheads="1"/>
          </p:cNvSpPr>
          <p:nvPr/>
        </p:nvSpPr>
        <p:spPr bwMode="auto">
          <a:xfrm>
            <a:off x="198079" y="957687"/>
            <a:ext cx="7218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vi-VN" sz="2400" b="1" dirty="0" smtClean="0">
                <a:solidFill>
                  <a:srgbClr val="3333FF"/>
                </a:solidFill>
                <a:latin typeface="+mn-lt"/>
                <a:cs typeface="Times New Roman" panose="02020603050405020304" pitchFamily="18" charset="0"/>
              </a:rPr>
              <a:t>1. Những đặc điểm của mắt lão</a:t>
            </a:r>
            <a:endParaRPr lang="vi-VN" altLang="vi-VN" sz="2400" b="1" dirty="0">
              <a:solidFill>
                <a:srgbClr val="3333FF"/>
              </a:solidFill>
              <a:latin typeface="+mn-lt"/>
              <a:cs typeface="Times New Roman" panose="02020603050405020304" pitchFamily="18" charset="0"/>
            </a:endParaRPr>
          </a:p>
        </p:txBody>
      </p:sp>
      <p:sp>
        <p:nvSpPr>
          <p:cNvPr id="49" name="Text Box 3"/>
          <p:cNvSpPr txBox="1">
            <a:spLocks noChangeArrowheads="1"/>
          </p:cNvSpPr>
          <p:nvPr/>
        </p:nvSpPr>
        <p:spPr bwMode="auto">
          <a:xfrm>
            <a:off x="-9525" y="-9548"/>
            <a:ext cx="9188694" cy="830997"/>
          </a:xfrm>
          <a:prstGeom prst="rect">
            <a:avLst/>
          </a:prstGeom>
          <a:solidFill>
            <a:srgbClr val="001236"/>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ts val="0"/>
              </a:spcBef>
              <a:buFontTx/>
              <a:buNone/>
            </a:pPr>
            <a:r>
              <a:rPr lang="en-US" altLang="vi-VN" sz="4000" b="1" dirty="0" smtClean="0">
                <a:solidFill>
                  <a:schemeClr val="bg1"/>
                </a:solidFill>
                <a:latin typeface="+mn-lt"/>
              </a:rPr>
              <a:t>II. MẮT LÃO</a:t>
            </a:r>
            <a:endParaRPr lang="en-US" altLang="vi-VN" sz="4000" b="1" dirty="0">
              <a:solidFill>
                <a:schemeClr val="bg1"/>
              </a:solidFill>
              <a:latin typeface="+mn-lt"/>
            </a:endParaRPr>
          </a:p>
        </p:txBody>
      </p:sp>
    </p:spTree>
    <p:extLst>
      <p:ext uri="{BB962C8B-B14F-4D97-AF65-F5344CB8AC3E}">
        <p14:creationId xmlns:p14="http://schemas.microsoft.com/office/powerpoint/2010/main" val="260129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Bottom)">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strips(downRight)">
                                      <p:cBhvr>
                                        <p:cTn id="20" dur="2000"/>
                                        <p:tgtEl>
                                          <p:spTgt spid="21"/>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strips(downRight)">
                                      <p:cBhvr>
                                        <p:cTn id="29" dur="2000"/>
                                        <p:tgtEl>
                                          <p:spTgt spid="31"/>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2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45">
                                            <p:txEl>
                                              <p:pRg st="0" end="0"/>
                                            </p:txEl>
                                          </p:spTgt>
                                        </p:tgtEl>
                                        <p:attrNameLst>
                                          <p:attrName>style.visibility</p:attrName>
                                        </p:attrNameLst>
                                      </p:cBhvr>
                                      <p:to>
                                        <p:strVal val="visible"/>
                                      </p:to>
                                    </p:set>
                                    <p:animEffect transition="in" filter="wipe(down)">
                                      <p:cBhvr>
                                        <p:cTn id="38" dur="580">
                                          <p:stCondLst>
                                            <p:cond delay="0"/>
                                          </p:stCondLst>
                                        </p:cTn>
                                        <p:tgtEl>
                                          <p:spTgt spid="45">
                                            <p:txEl>
                                              <p:pRg st="0" end="0"/>
                                            </p:txEl>
                                          </p:spTgt>
                                        </p:tgtEl>
                                      </p:cBhvr>
                                    </p:animEffect>
                                    <p:anim calcmode="lin" valueType="num">
                                      <p:cBhvr>
                                        <p:cTn id="39" dur="1822" tmFilter="0,0; 0.14,0.36; 0.43,0.73; 0.71,0.91; 1.0,1.0">
                                          <p:stCondLst>
                                            <p:cond delay="0"/>
                                          </p:stCondLst>
                                        </p:cTn>
                                        <p:tgtEl>
                                          <p:spTgt spid="45">
                                            <p:txEl>
                                              <p:pRg st="0" end="0"/>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45">
                                            <p:txEl>
                                              <p:pRg st="0" end="0"/>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45">
                                            <p:txEl>
                                              <p:pRg st="0" end="0"/>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45">
                                            <p:txEl>
                                              <p:pRg st="0" end="0"/>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45">
                                            <p:txEl>
                                              <p:pRg st="0" end="0"/>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45">
                                            <p:txEl>
                                              <p:pRg st="0" end="0"/>
                                            </p:txEl>
                                          </p:spTgt>
                                        </p:tgtEl>
                                      </p:cBhvr>
                                      <p:to x="100000" y="60000"/>
                                    </p:animScale>
                                    <p:animScale>
                                      <p:cBhvr>
                                        <p:cTn id="45" dur="166" decel="50000">
                                          <p:stCondLst>
                                            <p:cond delay="676"/>
                                          </p:stCondLst>
                                        </p:cTn>
                                        <p:tgtEl>
                                          <p:spTgt spid="45">
                                            <p:txEl>
                                              <p:pRg st="0" end="0"/>
                                            </p:txEl>
                                          </p:spTgt>
                                        </p:tgtEl>
                                      </p:cBhvr>
                                      <p:to x="100000" y="100000"/>
                                    </p:animScale>
                                    <p:animScale>
                                      <p:cBhvr>
                                        <p:cTn id="46" dur="26">
                                          <p:stCondLst>
                                            <p:cond delay="1312"/>
                                          </p:stCondLst>
                                        </p:cTn>
                                        <p:tgtEl>
                                          <p:spTgt spid="45">
                                            <p:txEl>
                                              <p:pRg st="0" end="0"/>
                                            </p:txEl>
                                          </p:spTgt>
                                        </p:tgtEl>
                                      </p:cBhvr>
                                      <p:to x="100000" y="80000"/>
                                    </p:animScale>
                                    <p:animScale>
                                      <p:cBhvr>
                                        <p:cTn id="47" dur="166" decel="50000">
                                          <p:stCondLst>
                                            <p:cond delay="1338"/>
                                          </p:stCondLst>
                                        </p:cTn>
                                        <p:tgtEl>
                                          <p:spTgt spid="45">
                                            <p:txEl>
                                              <p:pRg st="0" end="0"/>
                                            </p:txEl>
                                          </p:spTgt>
                                        </p:tgtEl>
                                      </p:cBhvr>
                                      <p:to x="100000" y="100000"/>
                                    </p:animScale>
                                    <p:animScale>
                                      <p:cBhvr>
                                        <p:cTn id="48" dur="26">
                                          <p:stCondLst>
                                            <p:cond delay="1642"/>
                                          </p:stCondLst>
                                        </p:cTn>
                                        <p:tgtEl>
                                          <p:spTgt spid="45">
                                            <p:txEl>
                                              <p:pRg st="0" end="0"/>
                                            </p:txEl>
                                          </p:spTgt>
                                        </p:tgtEl>
                                      </p:cBhvr>
                                      <p:to x="100000" y="90000"/>
                                    </p:animScale>
                                    <p:animScale>
                                      <p:cBhvr>
                                        <p:cTn id="49" dur="166" decel="50000">
                                          <p:stCondLst>
                                            <p:cond delay="1668"/>
                                          </p:stCondLst>
                                        </p:cTn>
                                        <p:tgtEl>
                                          <p:spTgt spid="45">
                                            <p:txEl>
                                              <p:pRg st="0" end="0"/>
                                            </p:txEl>
                                          </p:spTgt>
                                        </p:tgtEl>
                                      </p:cBhvr>
                                      <p:to x="100000" y="100000"/>
                                    </p:animScale>
                                    <p:animScale>
                                      <p:cBhvr>
                                        <p:cTn id="50" dur="26">
                                          <p:stCondLst>
                                            <p:cond delay="1808"/>
                                          </p:stCondLst>
                                        </p:cTn>
                                        <p:tgtEl>
                                          <p:spTgt spid="45">
                                            <p:txEl>
                                              <p:pRg st="0" end="0"/>
                                            </p:txEl>
                                          </p:spTgt>
                                        </p:tgtEl>
                                      </p:cBhvr>
                                      <p:to x="100000" y="95000"/>
                                    </p:animScale>
                                    <p:animScale>
                                      <p:cBhvr>
                                        <p:cTn id="51" dur="166" decel="50000">
                                          <p:stCondLst>
                                            <p:cond delay="1834"/>
                                          </p:stCondLst>
                                        </p:cTn>
                                        <p:tgtEl>
                                          <p:spTgt spid="45">
                                            <p:txEl>
                                              <p:pRg st="0" end="0"/>
                                            </p:txEl>
                                          </p:spTgt>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6">
                                            <p:txEl>
                                              <p:pRg st="0" end="0"/>
                                            </p:txEl>
                                          </p:spTgt>
                                        </p:tgtEl>
                                        <p:attrNameLst>
                                          <p:attrName>style.visibility</p:attrName>
                                        </p:attrNameLst>
                                      </p:cBhvr>
                                      <p:to>
                                        <p:strVal val="visible"/>
                                      </p:to>
                                    </p:set>
                                    <p:anim calcmode="lin" valueType="num">
                                      <p:cBhvr additive="base">
                                        <p:cTn id="56"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205919" y="3380919"/>
            <a:ext cx="6182562"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eaLnBrk="1" hangingPunct="1">
              <a:lnSpc>
                <a:spcPct val="120000"/>
              </a:lnSpc>
              <a:spcBef>
                <a:spcPts val="0"/>
              </a:spcBef>
              <a:buFont typeface="Wingdings" panose="05000000000000000000" pitchFamily="2" charset="2"/>
              <a:buChar char="q"/>
            </a:pPr>
            <a:r>
              <a:rPr lang="vi-VN" altLang="vi-VN" sz="2200" dirty="0" smtClean="0">
                <a:latin typeface="+mn-lt"/>
                <a:cs typeface="Times New Roman" panose="02020603050405020304" pitchFamily="18" charset="0"/>
              </a:rPr>
              <a:t>Cách 1: Nếu phần rìa của kính mỏng hơn phần giữa thì đó là thấu kính hội tụ.</a:t>
            </a:r>
            <a:endParaRPr lang="vi-VN" altLang="vi-VN" sz="2200" dirty="0">
              <a:latin typeface="+mn-lt"/>
              <a:cs typeface="Times New Roman" panose="02020603050405020304" pitchFamily="18" charset="0"/>
            </a:endParaRPr>
          </a:p>
        </p:txBody>
      </p:sp>
      <p:pic>
        <p:nvPicPr>
          <p:cNvPr id="5" name="Picture 10" descr="EKOG40CAGCQ4B3CAM2YRJNCAFJAOVXCANVKUONCA92UG5ACAQXKRMXCAYXI602CAS6ZZQWCAHV7NEYCAMCJZ0FCAZDZLEECAOGRFPKCAHSYGKCCA6824LLCANT45ITCANYFZS6CAATT794CABAVB9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8661" y="1006289"/>
            <a:ext cx="20574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198078" y="4366010"/>
            <a:ext cx="6190403"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eaLnBrk="1" hangingPunct="1">
              <a:lnSpc>
                <a:spcPct val="120000"/>
              </a:lnSpc>
              <a:spcBef>
                <a:spcPts val="0"/>
              </a:spcBef>
              <a:buFont typeface="Wingdings" panose="05000000000000000000" pitchFamily="2" charset="2"/>
              <a:buChar char="q"/>
            </a:pPr>
            <a:r>
              <a:rPr lang="vi-VN" altLang="vi-VN" sz="2200" dirty="0" smtClean="0">
                <a:latin typeface="+mn-lt"/>
              </a:rPr>
              <a:t>Cách 2: Đưa kính đến sát dòng chữ trên trang giấy nếu ảnh của hàng chữ to hơn thì đó là thấu kính phân hội tụ.</a:t>
            </a:r>
            <a:endParaRPr lang="vi-VN" altLang="vi-VN" sz="2200" dirty="0">
              <a:latin typeface="+mn-lt"/>
            </a:endParaRPr>
          </a:p>
        </p:txBody>
      </p:sp>
      <p:pic>
        <p:nvPicPr>
          <p:cNvPr id="7" name="Picture 15" descr="OpticalTer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0235" y="4574014"/>
            <a:ext cx="2057400" cy="2057400"/>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198079" y="1438734"/>
            <a:ext cx="45095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vi-VN" altLang="vi-VN" sz="2400" b="1" dirty="0" smtClean="0">
                <a:solidFill>
                  <a:srgbClr val="3333FF"/>
                </a:solidFill>
                <a:latin typeface="+mn-lt"/>
                <a:cs typeface="Times New Roman" panose="02020603050405020304" pitchFamily="18" charset="0"/>
              </a:rPr>
              <a:t>2. Cách khắc phục tật mắt lão</a:t>
            </a:r>
            <a:endParaRPr lang="vi-VN" altLang="vi-VN" sz="2400" b="1" dirty="0">
              <a:solidFill>
                <a:srgbClr val="3333FF"/>
              </a:solidFill>
              <a:latin typeface="+mn-lt"/>
              <a:cs typeface="Times New Roman" panose="02020603050405020304" pitchFamily="18" charset="0"/>
            </a:endParaRPr>
          </a:p>
        </p:txBody>
      </p:sp>
      <p:grpSp>
        <p:nvGrpSpPr>
          <p:cNvPr id="12" name="Group 15"/>
          <p:cNvGrpSpPr>
            <a:grpSpLocks/>
          </p:cNvGrpSpPr>
          <p:nvPr/>
        </p:nvGrpSpPr>
        <p:grpSpPr bwMode="auto">
          <a:xfrm>
            <a:off x="6554788" y="3164956"/>
            <a:ext cx="2514600" cy="1740542"/>
            <a:chOff x="1603" y="1976"/>
            <a:chExt cx="2628" cy="2063"/>
          </a:xfrm>
        </p:grpSpPr>
        <p:grpSp>
          <p:nvGrpSpPr>
            <p:cNvPr id="13" name="Group 16"/>
            <p:cNvGrpSpPr>
              <a:grpSpLocks/>
            </p:cNvGrpSpPr>
            <p:nvPr/>
          </p:nvGrpSpPr>
          <p:grpSpPr bwMode="auto">
            <a:xfrm>
              <a:off x="1603" y="1976"/>
              <a:ext cx="2573" cy="1624"/>
              <a:chOff x="1603" y="1784"/>
              <a:chExt cx="2573" cy="1624"/>
            </a:xfrm>
          </p:grpSpPr>
          <p:pic>
            <p:nvPicPr>
              <p:cNvPr id="17" name="Picture 17" descr="H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8" y="1850"/>
                <a:ext cx="438" cy="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 descr="H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3" y="1784"/>
                <a:ext cx="329" cy="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 descr="H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1832"/>
                <a:ext cx="336" cy="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 Box 20"/>
            <p:cNvSpPr txBox="1">
              <a:spLocks noChangeArrowheads="1"/>
            </p:cNvSpPr>
            <p:nvPr/>
          </p:nvSpPr>
          <p:spPr bwMode="auto">
            <a:xfrm>
              <a:off x="1654" y="3561"/>
              <a:ext cx="336"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vi-VN" sz="1800">
                <a:solidFill>
                  <a:schemeClr val="tx2"/>
                </a:solidFill>
              </a:endParaRPr>
            </a:p>
          </p:txBody>
        </p:sp>
        <p:sp>
          <p:nvSpPr>
            <p:cNvPr id="15" name="Text Box 21"/>
            <p:cNvSpPr txBox="1">
              <a:spLocks noChangeArrowheads="1"/>
            </p:cNvSpPr>
            <p:nvPr/>
          </p:nvSpPr>
          <p:spPr bwMode="auto">
            <a:xfrm>
              <a:off x="2642" y="3600"/>
              <a:ext cx="335"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vi-VN" sz="1800">
                <a:solidFill>
                  <a:schemeClr val="tx2"/>
                </a:solidFill>
              </a:endParaRPr>
            </a:p>
          </p:txBody>
        </p:sp>
        <p:sp>
          <p:nvSpPr>
            <p:cNvPr id="16" name="Text Box 22"/>
            <p:cNvSpPr txBox="1">
              <a:spLocks noChangeArrowheads="1"/>
            </p:cNvSpPr>
            <p:nvPr/>
          </p:nvSpPr>
          <p:spPr bwMode="auto">
            <a:xfrm>
              <a:off x="3896" y="3578"/>
              <a:ext cx="335"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vi-VN" sz="1800">
                <a:solidFill>
                  <a:schemeClr val="tx2"/>
                </a:solidFill>
              </a:endParaRPr>
            </a:p>
          </p:txBody>
        </p:sp>
      </p:grpSp>
      <p:sp>
        <p:nvSpPr>
          <p:cNvPr id="20" name="Text Box 6"/>
          <p:cNvSpPr txBox="1">
            <a:spLocks noChangeArrowheads="1"/>
          </p:cNvSpPr>
          <p:nvPr/>
        </p:nvSpPr>
        <p:spPr bwMode="auto">
          <a:xfrm>
            <a:off x="198079" y="957687"/>
            <a:ext cx="7218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vi-VN" sz="2400" b="1" dirty="0" smtClean="0">
                <a:solidFill>
                  <a:srgbClr val="3333FF"/>
                </a:solidFill>
                <a:latin typeface="+mn-lt"/>
                <a:cs typeface="Times New Roman" panose="02020603050405020304" pitchFamily="18" charset="0"/>
              </a:rPr>
              <a:t>1. Những đặc điểm của mắt lão</a:t>
            </a:r>
            <a:endParaRPr lang="vi-VN" altLang="vi-VN" sz="2400" b="1" dirty="0">
              <a:solidFill>
                <a:srgbClr val="3333FF"/>
              </a:solidFill>
              <a:latin typeface="+mn-lt"/>
              <a:cs typeface="Times New Roman" panose="02020603050405020304" pitchFamily="18" charset="0"/>
            </a:endParaRPr>
          </a:p>
        </p:txBody>
      </p:sp>
      <p:sp>
        <p:nvSpPr>
          <p:cNvPr id="21" name="Text Box 3"/>
          <p:cNvSpPr txBox="1">
            <a:spLocks noChangeArrowheads="1"/>
          </p:cNvSpPr>
          <p:nvPr/>
        </p:nvSpPr>
        <p:spPr bwMode="auto">
          <a:xfrm>
            <a:off x="-9525" y="-9548"/>
            <a:ext cx="9188694" cy="830997"/>
          </a:xfrm>
          <a:prstGeom prst="rect">
            <a:avLst/>
          </a:prstGeom>
          <a:solidFill>
            <a:srgbClr val="001236"/>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ts val="0"/>
              </a:spcBef>
              <a:buFontTx/>
              <a:buNone/>
            </a:pPr>
            <a:r>
              <a:rPr lang="en-US" altLang="vi-VN" sz="4000" b="1" dirty="0" smtClean="0">
                <a:solidFill>
                  <a:schemeClr val="bg1"/>
                </a:solidFill>
                <a:latin typeface="+mn-lt"/>
              </a:rPr>
              <a:t>II. MẮT LÃO</a:t>
            </a:r>
            <a:endParaRPr lang="en-US" altLang="vi-VN" sz="4000" b="1" dirty="0">
              <a:solidFill>
                <a:schemeClr val="bg1"/>
              </a:solidFill>
              <a:latin typeface="+mn-lt"/>
            </a:endParaRPr>
          </a:p>
        </p:txBody>
      </p:sp>
      <p:sp>
        <p:nvSpPr>
          <p:cNvPr id="22" name="Rectangle 8"/>
          <p:cNvSpPr>
            <a:spLocks noChangeArrowheads="1"/>
          </p:cNvSpPr>
          <p:nvPr/>
        </p:nvSpPr>
        <p:spPr bwMode="auto">
          <a:xfrm>
            <a:off x="198079" y="2115950"/>
            <a:ext cx="6923690" cy="9334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ts val="0"/>
              </a:spcBef>
              <a:buFontTx/>
              <a:buNone/>
            </a:pPr>
            <a:r>
              <a:rPr lang="vi-VN" altLang="vi-VN" sz="2400" b="1" dirty="0" smtClean="0">
                <a:solidFill>
                  <a:srgbClr val="FF0000"/>
                </a:solidFill>
                <a:latin typeface="+mn-lt"/>
              </a:rPr>
              <a:t>C5: Nếu có một kính lão, làm thế nào để biết đó là thấu kính hội tụ?</a:t>
            </a:r>
            <a:endParaRPr lang="vi-VN" altLang="vi-VN" sz="2400" b="1" dirty="0">
              <a:solidFill>
                <a:srgbClr val="FF0000"/>
              </a:solidFill>
              <a:latin typeface="+mn-lt"/>
            </a:endParaRPr>
          </a:p>
        </p:txBody>
      </p:sp>
    </p:spTree>
    <p:extLst>
      <p:ext uri="{BB962C8B-B14F-4D97-AF65-F5344CB8AC3E}">
        <p14:creationId xmlns:p14="http://schemas.microsoft.com/office/powerpoint/2010/main" val="411329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par>
                                <p:cTn id="21" presetID="6" presetClass="entr" presetSubtype="16"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 xmlns:a16="http://schemas.microsoft.com/office/drawing/2014/main" id="{804F8AE2-3F8C-4086-B6BB-C2A7DB7E8159}"/>
              </a:ext>
            </a:extLst>
          </p:cNvPr>
          <p:cNvSpPr txBox="1">
            <a:spLocks noChangeArrowheads="1"/>
          </p:cNvSpPr>
          <p:nvPr/>
        </p:nvSpPr>
        <p:spPr>
          <a:xfrm>
            <a:off x="114995" y="1587296"/>
            <a:ext cx="8305800" cy="515012"/>
          </a:xfrm>
          <a:prstGeom prst="rect">
            <a:avLst/>
          </a:prstGeom>
          <a:ln>
            <a:solidFill>
              <a:schemeClr val="bg1"/>
            </a:solidFill>
          </a:ln>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80000"/>
              </a:lnSpc>
              <a:buFontTx/>
              <a:buNone/>
              <a:defRPr/>
            </a:pPr>
            <a:r>
              <a:rPr lang="vi-VN" altLang="vi-VN" sz="2400" b="1" kern="0" dirty="0" smtClean="0">
                <a:solidFill>
                  <a:srgbClr val="0070C0"/>
                </a:solidFill>
                <a:latin typeface="+mn-lt"/>
              </a:rPr>
              <a:t>C6: Giải thích tác dụng của kính lão</a:t>
            </a:r>
            <a:endParaRPr lang="vi-VN" altLang="vi-VN" sz="2400" b="1" kern="0" dirty="0">
              <a:solidFill>
                <a:srgbClr val="0070C0"/>
              </a:solidFill>
              <a:latin typeface="+mn-lt"/>
            </a:endParaRPr>
          </a:p>
        </p:txBody>
      </p:sp>
      <p:sp>
        <p:nvSpPr>
          <p:cNvPr id="4" name="Oval 7"/>
          <p:cNvSpPr>
            <a:spLocks noChangeArrowheads="1"/>
          </p:cNvSpPr>
          <p:nvPr/>
        </p:nvSpPr>
        <p:spPr bwMode="auto">
          <a:xfrm>
            <a:off x="6096695" y="3440571"/>
            <a:ext cx="247650" cy="304800"/>
          </a:xfrm>
          <a:prstGeom prst="ellipse">
            <a:avLst/>
          </a:prstGeom>
          <a:solidFill>
            <a:srgbClr val="66FF33"/>
          </a:solidFill>
          <a:ln w="9525">
            <a:solidFill>
              <a:schemeClr val="tx1"/>
            </a:solidFill>
            <a:round/>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ts val="0"/>
              </a:spcBef>
              <a:buFontTx/>
              <a:buNone/>
            </a:pPr>
            <a:endParaRPr lang="vi-VN" altLang="vi-VN" sz="2000">
              <a:latin typeface="+mn-lt"/>
            </a:endParaRPr>
          </a:p>
        </p:txBody>
      </p:sp>
      <p:sp>
        <p:nvSpPr>
          <p:cNvPr id="5" name="Oval 8"/>
          <p:cNvSpPr>
            <a:spLocks noChangeArrowheads="1"/>
          </p:cNvSpPr>
          <p:nvPr/>
        </p:nvSpPr>
        <p:spPr bwMode="auto">
          <a:xfrm>
            <a:off x="6249095" y="3135771"/>
            <a:ext cx="990600" cy="914400"/>
          </a:xfrm>
          <a:prstGeom prst="ellipse">
            <a:avLst/>
          </a:prstGeom>
          <a:solidFill>
            <a:srgbClr val="66FF33"/>
          </a:solidFill>
          <a:ln w="19050">
            <a:solidFill>
              <a:schemeClr val="tx1"/>
            </a:solidFill>
            <a:round/>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ts val="0"/>
              </a:spcBef>
              <a:buFontTx/>
              <a:buNone/>
            </a:pPr>
            <a:endParaRPr lang="vi-VN" altLang="vi-VN" sz="2000">
              <a:latin typeface="+mn-lt"/>
            </a:endParaRPr>
          </a:p>
        </p:txBody>
      </p:sp>
      <p:sp>
        <p:nvSpPr>
          <p:cNvPr id="6" name="Line 9"/>
          <p:cNvSpPr>
            <a:spLocks noChangeShapeType="1"/>
          </p:cNvSpPr>
          <p:nvPr/>
        </p:nvSpPr>
        <p:spPr bwMode="auto">
          <a:xfrm>
            <a:off x="1753295" y="3592971"/>
            <a:ext cx="7239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20000"/>
              </a:lnSpc>
            </a:pPr>
            <a:endParaRPr lang="en-US" sz="2000"/>
          </a:p>
        </p:txBody>
      </p:sp>
      <p:sp>
        <p:nvSpPr>
          <p:cNvPr id="7" name="Line 10"/>
          <p:cNvSpPr>
            <a:spLocks noChangeShapeType="1"/>
          </p:cNvSpPr>
          <p:nvPr/>
        </p:nvSpPr>
        <p:spPr bwMode="auto">
          <a:xfrm>
            <a:off x="5868095" y="2526171"/>
            <a:ext cx="0" cy="19812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20000"/>
              </a:lnSpc>
            </a:pPr>
            <a:endParaRPr lang="en-US" sz="2000"/>
          </a:p>
        </p:txBody>
      </p:sp>
      <p:sp>
        <p:nvSpPr>
          <p:cNvPr id="8" name="Oval 11"/>
          <p:cNvSpPr>
            <a:spLocks noChangeArrowheads="1"/>
          </p:cNvSpPr>
          <p:nvPr/>
        </p:nvSpPr>
        <p:spPr bwMode="auto">
          <a:xfrm>
            <a:off x="3353495" y="3550109"/>
            <a:ext cx="76200" cy="76200"/>
          </a:xfrm>
          <a:prstGeom prst="ellipse">
            <a:avLst/>
          </a:prstGeom>
          <a:solidFill>
            <a:srgbClr val="A50021"/>
          </a:solidFill>
          <a:ln w="9525">
            <a:solidFill>
              <a:srgbClr val="A5002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ts val="0"/>
              </a:spcBef>
              <a:buFontTx/>
              <a:buNone/>
            </a:pPr>
            <a:endParaRPr lang="vi-VN" altLang="vi-VN" sz="2000">
              <a:latin typeface="+mn-lt"/>
            </a:endParaRPr>
          </a:p>
        </p:txBody>
      </p:sp>
      <p:sp>
        <p:nvSpPr>
          <p:cNvPr id="9" name="Oval 12"/>
          <p:cNvSpPr>
            <a:spLocks noChangeArrowheads="1"/>
          </p:cNvSpPr>
          <p:nvPr/>
        </p:nvSpPr>
        <p:spPr bwMode="auto">
          <a:xfrm>
            <a:off x="3734495" y="3559634"/>
            <a:ext cx="76200" cy="762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ts val="0"/>
              </a:spcBef>
              <a:buFontTx/>
              <a:buNone/>
            </a:pPr>
            <a:endParaRPr lang="vi-VN" altLang="vi-VN" sz="2000">
              <a:latin typeface="+mn-lt"/>
            </a:endParaRPr>
          </a:p>
        </p:txBody>
      </p:sp>
      <p:sp>
        <p:nvSpPr>
          <p:cNvPr id="10" name="Line 13"/>
          <p:cNvSpPr>
            <a:spLocks noChangeShapeType="1"/>
          </p:cNvSpPr>
          <p:nvPr/>
        </p:nvSpPr>
        <p:spPr bwMode="auto">
          <a:xfrm>
            <a:off x="4785420" y="3135771"/>
            <a:ext cx="0" cy="457200"/>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20000"/>
              </a:lnSpc>
            </a:pPr>
            <a:endParaRPr lang="en-US" sz="2000"/>
          </a:p>
        </p:txBody>
      </p:sp>
      <p:sp>
        <p:nvSpPr>
          <p:cNvPr id="11" name="Line 14"/>
          <p:cNvSpPr>
            <a:spLocks noChangeShapeType="1"/>
          </p:cNvSpPr>
          <p:nvPr/>
        </p:nvSpPr>
        <p:spPr bwMode="auto">
          <a:xfrm>
            <a:off x="4801295" y="3135771"/>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20000"/>
              </a:lnSpc>
            </a:pPr>
            <a:endParaRPr lang="en-US" sz="2000"/>
          </a:p>
        </p:txBody>
      </p:sp>
      <p:sp>
        <p:nvSpPr>
          <p:cNvPr id="12" name="Line 15"/>
          <p:cNvSpPr>
            <a:spLocks noChangeShapeType="1"/>
          </p:cNvSpPr>
          <p:nvPr/>
        </p:nvSpPr>
        <p:spPr bwMode="auto">
          <a:xfrm>
            <a:off x="5487095" y="3135771"/>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20000"/>
              </a:lnSpc>
            </a:pPr>
            <a:endParaRPr lang="en-US" sz="2000"/>
          </a:p>
        </p:txBody>
      </p:sp>
      <p:sp>
        <p:nvSpPr>
          <p:cNvPr id="13" name="Line 16"/>
          <p:cNvSpPr>
            <a:spLocks noChangeShapeType="1"/>
          </p:cNvSpPr>
          <p:nvPr/>
        </p:nvSpPr>
        <p:spPr bwMode="auto">
          <a:xfrm>
            <a:off x="5868095" y="3135771"/>
            <a:ext cx="1371600" cy="304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20000"/>
              </a:lnSpc>
            </a:pPr>
            <a:endParaRPr lang="en-US" sz="2000"/>
          </a:p>
        </p:txBody>
      </p:sp>
      <p:sp>
        <p:nvSpPr>
          <p:cNvPr id="14" name="Line 17"/>
          <p:cNvSpPr>
            <a:spLocks noChangeShapeType="1"/>
          </p:cNvSpPr>
          <p:nvPr/>
        </p:nvSpPr>
        <p:spPr bwMode="auto">
          <a:xfrm>
            <a:off x="7239695" y="3440571"/>
            <a:ext cx="91440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20000"/>
              </a:lnSpc>
            </a:pPr>
            <a:endParaRPr lang="en-US" sz="2000"/>
          </a:p>
        </p:txBody>
      </p:sp>
      <p:sp>
        <p:nvSpPr>
          <p:cNvPr id="15" name="Line 18"/>
          <p:cNvSpPr>
            <a:spLocks noChangeShapeType="1"/>
          </p:cNvSpPr>
          <p:nvPr/>
        </p:nvSpPr>
        <p:spPr bwMode="auto">
          <a:xfrm flipH="1" flipV="1">
            <a:off x="2820095" y="2449971"/>
            <a:ext cx="3048000" cy="68580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20000"/>
              </a:lnSpc>
            </a:pPr>
            <a:endParaRPr lang="en-US" sz="2000"/>
          </a:p>
        </p:txBody>
      </p:sp>
      <p:sp>
        <p:nvSpPr>
          <p:cNvPr id="16" name="Line 19"/>
          <p:cNvSpPr>
            <a:spLocks noChangeShapeType="1"/>
          </p:cNvSpPr>
          <p:nvPr/>
        </p:nvSpPr>
        <p:spPr bwMode="auto">
          <a:xfrm>
            <a:off x="4877495" y="3211971"/>
            <a:ext cx="609600" cy="228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20000"/>
              </a:lnSpc>
            </a:pPr>
            <a:endParaRPr lang="en-US" sz="2000"/>
          </a:p>
        </p:txBody>
      </p:sp>
      <p:sp>
        <p:nvSpPr>
          <p:cNvPr id="17" name="Line 20"/>
          <p:cNvSpPr>
            <a:spLocks noChangeShapeType="1"/>
          </p:cNvSpPr>
          <p:nvPr/>
        </p:nvSpPr>
        <p:spPr bwMode="auto">
          <a:xfrm>
            <a:off x="5334695" y="3386596"/>
            <a:ext cx="1219200" cy="4699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20000"/>
              </a:lnSpc>
            </a:pPr>
            <a:endParaRPr lang="en-US" sz="2000"/>
          </a:p>
        </p:txBody>
      </p:sp>
      <p:sp>
        <p:nvSpPr>
          <p:cNvPr id="18" name="Line 21"/>
          <p:cNvSpPr>
            <a:spLocks noChangeShapeType="1"/>
          </p:cNvSpPr>
          <p:nvPr/>
        </p:nvSpPr>
        <p:spPr bwMode="auto">
          <a:xfrm>
            <a:off x="6477695" y="3821571"/>
            <a:ext cx="1371600"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20000"/>
              </a:lnSpc>
            </a:pPr>
            <a:endParaRPr lang="en-US" sz="2000"/>
          </a:p>
        </p:txBody>
      </p:sp>
      <p:sp>
        <p:nvSpPr>
          <p:cNvPr id="19" name="Line 22"/>
          <p:cNvSpPr>
            <a:spLocks noChangeShapeType="1"/>
          </p:cNvSpPr>
          <p:nvPr/>
        </p:nvSpPr>
        <p:spPr bwMode="auto">
          <a:xfrm flipH="1" flipV="1">
            <a:off x="3048695" y="2526171"/>
            <a:ext cx="1828800" cy="68580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20000"/>
              </a:lnSpc>
            </a:pPr>
            <a:endParaRPr lang="en-US" sz="2000"/>
          </a:p>
        </p:txBody>
      </p:sp>
      <p:sp>
        <p:nvSpPr>
          <p:cNvPr id="20" name="Line 25"/>
          <p:cNvSpPr>
            <a:spLocks noChangeShapeType="1"/>
          </p:cNvSpPr>
          <p:nvPr/>
        </p:nvSpPr>
        <p:spPr bwMode="auto">
          <a:xfrm>
            <a:off x="2820095" y="2449971"/>
            <a:ext cx="0" cy="1143000"/>
          </a:xfrm>
          <a:prstGeom prst="line">
            <a:avLst/>
          </a:prstGeom>
          <a:noFill/>
          <a:ln w="38100">
            <a:solidFill>
              <a:srgbClr val="FF0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20000"/>
              </a:lnSpc>
            </a:pPr>
            <a:endParaRPr lang="en-US" sz="2000"/>
          </a:p>
        </p:txBody>
      </p:sp>
      <p:sp>
        <p:nvSpPr>
          <p:cNvPr id="21" name="Text Box 26"/>
          <p:cNvSpPr txBox="1">
            <a:spLocks noChangeArrowheads="1"/>
          </p:cNvSpPr>
          <p:nvPr/>
        </p:nvSpPr>
        <p:spPr bwMode="auto">
          <a:xfrm>
            <a:off x="3277295" y="3669171"/>
            <a:ext cx="685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ts val="0"/>
              </a:spcBef>
              <a:buFontTx/>
              <a:buNone/>
            </a:pPr>
            <a:r>
              <a:rPr lang="en-US" altLang="vi-VN" sz="2000">
                <a:latin typeface="+mn-lt"/>
              </a:rPr>
              <a:t>Cc</a:t>
            </a:r>
          </a:p>
        </p:txBody>
      </p:sp>
      <p:sp>
        <p:nvSpPr>
          <p:cNvPr id="22" name="Text Box 27"/>
          <p:cNvSpPr txBox="1">
            <a:spLocks noChangeArrowheads="1"/>
          </p:cNvSpPr>
          <p:nvPr/>
        </p:nvSpPr>
        <p:spPr bwMode="auto">
          <a:xfrm>
            <a:off x="3734495" y="3211971"/>
            <a:ext cx="533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ts val="0"/>
              </a:spcBef>
              <a:buFontTx/>
              <a:buNone/>
            </a:pPr>
            <a:r>
              <a:rPr lang="en-US" altLang="vi-VN" sz="2000">
                <a:latin typeface="+mn-lt"/>
              </a:rPr>
              <a:t>F</a:t>
            </a:r>
          </a:p>
        </p:txBody>
      </p:sp>
      <p:sp>
        <p:nvSpPr>
          <p:cNvPr id="23" name="Text Box 28"/>
          <p:cNvSpPr txBox="1">
            <a:spLocks noChangeArrowheads="1"/>
          </p:cNvSpPr>
          <p:nvPr/>
        </p:nvSpPr>
        <p:spPr bwMode="auto">
          <a:xfrm>
            <a:off x="2515295" y="2221371"/>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latin typeface="Times New Roman" panose="02020603050405020304" pitchFamily="18" charset="0"/>
              </a:rPr>
              <a:t>A’</a:t>
            </a:r>
          </a:p>
        </p:txBody>
      </p:sp>
      <p:sp>
        <p:nvSpPr>
          <p:cNvPr id="24" name="Text Box 29"/>
          <p:cNvSpPr txBox="1">
            <a:spLocks noChangeArrowheads="1"/>
          </p:cNvSpPr>
          <p:nvPr/>
        </p:nvSpPr>
        <p:spPr bwMode="auto">
          <a:xfrm>
            <a:off x="2591495" y="3592971"/>
            <a:ext cx="533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ts val="0"/>
              </a:spcBef>
              <a:buFontTx/>
              <a:buNone/>
            </a:pPr>
            <a:r>
              <a:rPr lang="en-US" altLang="vi-VN" sz="2000">
                <a:latin typeface="+mn-lt"/>
              </a:rPr>
              <a:t>B’</a:t>
            </a:r>
          </a:p>
        </p:txBody>
      </p:sp>
      <p:sp>
        <p:nvSpPr>
          <p:cNvPr id="25" name="Text Box 30"/>
          <p:cNvSpPr txBox="1">
            <a:spLocks noChangeArrowheads="1"/>
          </p:cNvSpPr>
          <p:nvPr/>
        </p:nvSpPr>
        <p:spPr bwMode="auto">
          <a:xfrm>
            <a:off x="4572695" y="2830971"/>
            <a:ext cx="38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ts val="0"/>
              </a:spcBef>
              <a:buFontTx/>
              <a:buNone/>
            </a:pPr>
            <a:r>
              <a:rPr lang="en-US" altLang="vi-VN" sz="2000">
                <a:latin typeface="+mn-lt"/>
              </a:rPr>
              <a:t>A</a:t>
            </a:r>
          </a:p>
        </p:txBody>
      </p:sp>
      <p:sp>
        <p:nvSpPr>
          <p:cNvPr id="26" name="Text Box 31"/>
          <p:cNvSpPr txBox="1">
            <a:spLocks noChangeArrowheads="1"/>
          </p:cNvSpPr>
          <p:nvPr/>
        </p:nvSpPr>
        <p:spPr bwMode="auto">
          <a:xfrm>
            <a:off x="4572695" y="3592971"/>
            <a:ext cx="533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ts val="0"/>
              </a:spcBef>
              <a:buFontTx/>
              <a:buNone/>
            </a:pPr>
            <a:r>
              <a:rPr lang="en-US" altLang="vi-VN" sz="2000">
                <a:latin typeface="+mn-lt"/>
              </a:rPr>
              <a:t>B</a:t>
            </a:r>
          </a:p>
        </p:txBody>
      </p:sp>
      <p:sp>
        <p:nvSpPr>
          <p:cNvPr id="27" name="Text Box 32"/>
          <p:cNvSpPr txBox="1">
            <a:spLocks noChangeArrowheads="1"/>
          </p:cNvSpPr>
          <p:nvPr/>
        </p:nvSpPr>
        <p:spPr bwMode="auto">
          <a:xfrm>
            <a:off x="7849295" y="3669171"/>
            <a:ext cx="533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ts val="0"/>
              </a:spcBef>
              <a:buFontTx/>
              <a:buNone/>
            </a:pPr>
            <a:r>
              <a:rPr lang="en-US" altLang="vi-VN" sz="2000">
                <a:latin typeface="+mn-lt"/>
              </a:rPr>
              <a:t>F’</a:t>
            </a:r>
          </a:p>
        </p:txBody>
      </p:sp>
      <p:sp>
        <p:nvSpPr>
          <p:cNvPr id="28" name="Oval 33"/>
          <p:cNvSpPr>
            <a:spLocks noChangeArrowheads="1"/>
          </p:cNvSpPr>
          <p:nvPr/>
        </p:nvSpPr>
        <p:spPr bwMode="auto">
          <a:xfrm>
            <a:off x="7849295" y="3550109"/>
            <a:ext cx="76200" cy="762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ts val="0"/>
              </a:spcBef>
              <a:buFontTx/>
              <a:buNone/>
            </a:pPr>
            <a:endParaRPr lang="vi-VN" altLang="vi-VN" sz="2000">
              <a:latin typeface="+mn-lt"/>
            </a:endParaRPr>
          </a:p>
        </p:txBody>
      </p:sp>
      <p:sp>
        <p:nvSpPr>
          <p:cNvPr id="29" name="Text Box 46"/>
          <p:cNvSpPr txBox="1">
            <a:spLocks noChangeArrowheads="1"/>
          </p:cNvSpPr>
          <p:nvPr/>
        </p:nvSpPr>
        <p:spPr bwMode="auto">
          <a:xfrm>
            <a:off x="112253" y="5015478"/>
            <a:ext cx="609249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a:lnSpc>
                <a:spcPct val="120000"/>
              </a:lnSpc>
              <a:spcBef>
                <a:spcPts val="0"/>
              </a:spcBef>
              <a:buFont typeface="Wingdings" panose="05000000000000000000" pitchFamily="2" charset="2"/>
              <a:buChar char="q"/>
            </a:pPr>
            <a:r>
              <a:rPr lang="vi-VN" altLang="vi-VN" sz="2000" dirty="0" smtClean="0">
                <a:latin typeface="+mn-lt"/>
              </a:rPr>
              <a:t>Mắt không nhìn thấy vật AB vì vật AB nằm trong khoảng cực cận </a:t>
            </a:r>
            <a:endParaRPr lang="vi-VN" altLang="vi-VN" sz="2000" dirty="0">
              <a:latin typeface="+mn-lt"/>
            </a:endParaRPr>
          </a:p>
        </p:txBody>
      </p:sp>
      <p:sp>
        <p:nvSpPr>
          <p:cNvPr id="30" name="Text Box 48"/>
          <p:cNvSpPr txBox="1">
            <a:spLocks noChangeArrowheads="1"/>
          </p:cNvSpPr>
          <p:nvPr/>
        </p:nvSpPr>
        <p:spPr bwMode="auto">
          <a:xfrm>
            <a:off x="112255" y="4472872"/>
            <a:ext cx="592845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a:lnSpc>
                <a:spcPct val="120000"/>
              </a:lnSpc>
              <a:spcBef>
                <a:spcPts val="0"/>
              </a:spcBef>
              <a:buFont typeface="Wingdings" panose="05000000000000000000" pitchFamily="2" charset="2"/>
              <a:buChar char="q"/>
            </a:pPr>
            <a:r>
              <a:rPr lang="vi-VN" altLang="vi-VN" sz="2000" dirty="0" smtClean="0">
                <a:latin typeface="+mn-lt"/>
              </a:rPr>
              <a:t>Mắt nhìn thấy ảnh A’B’ khi ảnh A’B’ </a:t>
            </a:r>
            <a:r>
              <a:rPr lang="vi-VN" altLang="vi-VN" sz="2000" dirty="0" smtClean="0">
                <a:latin typeface="+mn-lt"/>
              </a:rPr>
              <a:t>nằm</a:t>
            </a:r>
            <a:r>
              <a:rPr lang="en-US" altLang="vi-VN" sz="2000" dirty="0" smtClean="0">
                <a:latin typeface="+mn-lt"/>
              </a:rPr>
              <a:t> </a:t>
            </a:r>
            <a:r>
              <a:rPr lang="vi-VN" altLang="vi-VN" sz="2000" dirty="0" smtClean="0">
                <a:latin typeface="+mn-lt"/>
              </a:rPr>
              <a:t>ngoài </a:t>
            </a:r>
            <a:r>
              <a:rPr lang="vi-VN" altLang="vi-VN" sz="2000" dirty="0" smtClean="0">
                <a:latin typeface="+mn-lt"/>
              </a:rPr>
              <a:t>khoảng cực cận </a:t>
            </a:r>
            <a:endParaRPr lang="vi-VN" altLang="vi-VN" sz="2000" dirty="0">
              <a:latin typeface="+mn-lt"/>
            </a:endParaRPr>
          </a:p>
        </p:txBody>
      </p:sp>
      <p:sp>
        <p:nvSpPr>
          <p:cNvPr id="31" name="AutoShape 49"/>
          <p:cNvSpPr>
            <a:spLocks noChangeArrowheads="1"/>
          </p:cNvSpPr>
          <p:nvPr/>
        </p:nvSpPr>
        <p:spPr bwMode="auto">
          <a:xfrm>
            <a:off x="6642165" y="4627643"/>
            <a:ext cx="2414259" cy="1479928"/>
          </a:xfrm>
          <a:prstGeom prst="cloudCallout">
            <a:avLst>
              <a:gd name="adj1" fmla="val -51444"/>
              <a:gd name="adj2" fmla="val 41042"/>
            </a:avLst>
          </a:prstGeom>
          <a:solidFill>
            <a:srgbClr val="FBFFD3"/>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20000"/>
              </a:lnSpc>
              <a:spcBef>
                <a:spcPts val="0"/>
              </a:spcBef>
              <a:buFontTx/>
              <a:buNone/>
            </a:pPr>
            <a:r>
              <a:rPr lang="en-US" altLang="vi-VN" sz="2000">
                <a:latin typeface="+mn-lt"/>
              </a:rPr>
              <a:t>Mắt có nhìn thấy vật AB ?</a:t>
            </a:r>
          </a:p>
        </p:txBody>
      </p:sp>
      <p:sp>
        <p:nvSpPr>
          <p:cNvPr id="32" name="AutoShape 50"/>
          <p:cNvSpPr>
            <a:spLocks noChangeArrowheads="1"/>
          </p:cNvSpPr>
          <p:nvPr/>
        </p:nvSpPr>
        <p:spPr bwMode="auto">
          <a:xfrm>
            <a:off x="6624928" y="4486974"/>
            <a:ext cx="2399605" cy="1900535"/>
          </a:xfrm>
          <a:prstGeom prst="wedgeEllipseCallout">
            <a:avLst>
              <a:gd name="adj1" fmla="val -43750"/>
              <a:gd name="adj2" fmla="val 65671"/>
            </a:avLst>
          </a:prstGeom>
          <a:solidFill>
            <a:schemeClr val="accent6">
              <a:lumMod val="20000"/>
              <a:lumOff val="80000"/>
            </a:schemeClr>
          </a:solidFill>
          <a:ln w="9525">
            <a:solidFill>
              <a:srgbClr val="FF00FF"/>
            </a:solidFill>
            <a:miter lim="800000"/>
            <a:headEnd/>
            <a:tailEnd/>
          </a:ln>
          <a:effectLs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20000"/>
              </a:lnSpc>
              <a:spcBef>
                <a:spcPts val="0"/>
              </a:spcBef>
              <a:buFontTx/>
              <a:buNone/>
            </a:pPr>
            <a:r>
              <a:rPr lang="vi-VN" altLang="vi-VN" sz="2000" dirty="0" smtClean="0">
                <a:latin typeface="+mn-lt"/>
              </a:rPr>
              <a:t>Mắt nhìn thấy ảnh A’B’ khi nào</a:t>
            </a:r>
            <a:endParaRPr lang="vi-VN" altLang="vi-VN" sz="2000" dirty="0">
              <a:latin typeface="+mn-lt"/>
            </a:endParaRPr>
          </a:p>
        </p:txBody>
      </p:sp>
      <p:sp>
        <p:nvSpPr>
          <p:cNvPr id="33" name="Text Box 51"/>
          <p:cNvSpPr txBox="1">
            <a:spLocks noChangeArrowheads="1"/>
          </p:cNvSpPr>
          <p:nvPr/>
        </p:nvSpPr>
        <p:spPr bwMode="auto">
          <a:xfrm>
            <a:off x="7620695" y="2907171"/>
            <a:ext cx="1219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ts val="0"/>
              </a:spcBef>
              <a:buFontTx/>
              <a:buNone/>
            </a:pPr>
            <a:r>
              <a:rPr lang="en-US" altLang="vi-VN" sz="2000">
                <a:latin typeface="+mn-lt"/>
              </a:rPr>
              <a:t>Mắt lão</a:t>
            </a:r>
          </a:p>
        </p:txBody>
      </p:sp>
      <p:sp>
        <p:nvSpPr>
          <p:cNvPr id="34" name="Line 52"/>
          <p:cNvSpPr>
            <a:spLocks noChangeShapeType="1"/>
          </p:cNvSpPr>
          <p:nvPr/>
        </p:nvSpPr>
        <p:spPr bwMode="auto">
          <a:xfrm>
            <a:off x="1677095" y="3592971"/>
            <a:ext cx="1676400"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20000"/>
              </a:lnSpc>
            </a:pPr>
            <a:endParaRPr lang="en-US" sz="2000"/>
          </a:p>
        </p:txBody>
      </p:sp>
      <p:sp>
        <p:nvSpPr>
          <p:cNvPr id="35" name="AutoShape 53"/>
          <p:cNvSpPr>
            <a:spLocks noChangeArrowheads="1"/>
          </p:cNvSpPr>
          <p:nvPr/>
        </p:nvSpPr>
        <p:spPr bwMode="auto">
          <a:xfrm>
            <a:off x="6288277" y="4468504"/>
            <a:ext cx="2438400" cy="1752600"/>
          </a:xfrm>
          <a:prstGeom prst="wedgeRoundRectCallout">
            <a:avLst>
              <a:gd name="adj1" fmla="val -56250"/>
              <a:gd name="adj2" fmla="val 74366"/>
              <a:gd name="adj3" fmla="val 16667"/>
            </a:avLst>
          </a:prstGeom>
          <a:solidFill>
            <a:srgbClr val="FFFF00"/>
          </a:solidFill>
          <a:ln w="9525">
            <a:solidFill>
              <a:schemeClr val="tx1"/>
            </a:solidFill>
            <a:miter lim="800000"/>
            <a:headEnd/>
            <a:tailEnd/>
          </a:ln>
          <a:effectLs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ts val="0"/>
              </a:spcBef>
              <a:buFontTx/>
              <a:buNone/>
            </a:pPr>
            <a:r>
              <a:rPr lang="vi-VN" altLang="vi-VN" sz="2000" dirty="0" smtClean="0">
                <a:latin typeface="+mn-lt"/>
              </a:rPr>
              <a:t>Mắt có nhìn thấy ảnh A’B’ không ? Ảnh to hay nhỏ hơn vật ?</a:t>
            </a:r>
            <a:endParaRPr lang="vi-VN" altLang="vi-VN" sz="2000" dirty="0">
              <a:latin typeface="+mn-lt"/>
            </a:endParaRPr>
          </a:p>
        </p:txBody>
      </p:sp>
      <p:sp>
        <p:nvSpPr>
          <p:cNvPr id="36" name="Text Box 54"/>
          <p:cNvSpPr txBox="1">
            <a:spLocks noChangeArrowheads="1"/>
          </p:cNvSpPr>
          <p:nvPr/>
        </p:nvSpPr>
        <p:spPr bwMode="auto">
          <a:xfrm>
            <a:off x="99370" y="4484910"/>
            <a:ext cx="58449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a:lnSpc>
                <a:spcPct val="120000"/>
              </a:lnSpc>
              <a:spcBef>
                <a:spcPts val="0"/>
              </a:spcBef>
              <a:buFont typeface="Wingdings" panose="05000000000000000000" pitchFamily="2" charset="2"/>
              <a:buChar char="q"/>
            </a:pPr>
            <a:r>
              <a:rPr lang="vi-VN" altLang="vi-VN" sz="2000" dirty="0" smtClean="0">
                <a:latin typeface="+mn-lt"/>
              </a:rPr>
              <a:t>Khi đeo kính lão mắt nhìn thấy ảnh A’B’ của vật AB, ảnh to hơn vật .</a:t>
            </a:r>
            <a:endParaRPr lang="vi-VN" altLang="vi-VN" sz="2000" dirty="0">
              <a:latin typeface="+mn-lt"/>
            </a:endParaRPr>
          </a:p>
        </p:txBody>
      </p:sp>
      <p:sp>
        <p:nvSpPr>
          <p:cNvPr id="37" name="Rectangle 2"/>
          <p:cNvSpPr>
            <a:spLocks noChangeArrowheads="1"/>
          </p:cNvSpPr>
          <p:nvPr/>
        </p:nvSpPr>
        <p:spPr bwMode="auto">
          <a:xfrm>
            <a:off x="214832" y="973540"/>
            <a:ext cx="45095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vi-VN" altLang="vi-VN" sz="2400" b="1" dirty="0" smtClean="0">
                <a:solidFill>
                  <a:srgbClr val="FF0000"/>
                </a:solidFill>
                <a:latin typeface="+mn-lt"/>
                <a:cs typeface="Times New Roman" panose="02020603050405020304" pitchFamily="18" charset="0"/>
              </a:rPr>
              <a:t>2. Cách khắc phục tật mắt lão</a:t>
            </a:r>
            <a:endParaRPr lang="vi-VN" altLang="vi-VN" sz="2400" b="1" dirty="0">
              <a:solidFill>
                <a:srgbClr val="FF0000"/>
              </a:solidFill>
              <a:latin typeface="+mn-lt"/>
              <a:cs typeface="Times New Roman" panose="02020603050405020304" pitchFamily="18" charset="0"/>
            </a:endParaRPr>
          </a:p>
        </p:txBody>
      </p:sp>
      <p:sp>
        <p:nvSpPr>
          <p:cNvPr id="39" name="Text Box 3"/>
          <p:cNvSpPr txBox="1">
            <a:spLocks noChangeArrowheads="1"/>
          </p:cNvSpPr>
          <p:nvPr/>
        </p:nvSpPr>
        <p:spPr bwMode="auto">
          <a:xfrm>
            <a:off x="-9525" y="-9548"/>
            <a:ext cx="9188694" cy="830997"/>
          </a:xfrm>
          <a:prstGeom prst="rect">
            <a:avLst/>
          </a:prstGeom>
          <a:solidFill>
            <a:srgbClr val="001236"/>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ts val="0"/>
              </a:spcBef>
              <a:buFontTx/>
              <a:buNone/>
            </a:pPr>
            <a:r>
              <a:rPr lang="en-US" altLang="vi-VN" sz="4000" b="1" dirty="0" smtClean="0">
                <a:solidFill>
                  <a:schemeClr val="bg1"/>
                </a:solidFill>
                <a:latin typeface="+mn-lt"/>
              </a:rPr>
              <a:t>II. MẮT LÃO</a:t>
            </a:r>
            <a:endParaRPr lang="en-US" altLang="vi-VN" sz="4000" b="1" dirty="0">
              <a:solidFill>
                <a:schemeClr val="bg1"/>
              </a:solidFill>
              <a:latin typeface="+mn-lt"/>
            </a:endParaRPr>
          </a:p>
        </p:txBody>
      </p:sp>
    </p:spTree>
    <p:extLst>
      <p:ext uri="{BB962C8B-B14F-4D97-AF65-F5344CB8AC3E}">
        <p14:creationId xmlns:p14="http://schemas.microsoft.com/office/powerpoint/2010/main" val="364817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par>
                          <p:cTn id="16" fill="hold">
                            <p:stCondLst>
                              <p:cond delay="500"/>
                            </p:stCondLst>
                            <p:childTnLst>
                              <p:par>
                                <p:cTn id="17" presetID="3" presetClass="entr" presetSubtype="1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linds(horizontal)">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linds(horizontal)">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80">
                                          <p:stCondLst>
                                            <p:cond delay="0"/>
                                          </p:stCondLst>
                                        </p:cTn>
                                        <p:tgtEl>
                                          <p:spTgt spid="8"/>
                                        </p:tgtEl>
                                      </p:cBhvr>
                                    </p:animEffect>
                                    <p:anim calcmode="lin" valueType="num">
                                      <p:cBhvr>
                                        <p:cTn id="4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6" dur="26">
                                          <p:stCondLst>
                                            <p:cond delay="650"/>
                                          </p:stCondLst>
                                        </p:cTn>
                                        <p:tgtEl>
                                          <p:spTgt spid="8"/>
                                        </p:tgtEl>
                                      </p:cBhvr>
                                      <p:to x="100000" y="60000"/>
                                    </p:animScale>
                                    <p:animScale>
                                      <p:cBhvr>
                                        <p:cTn id="47" dur="166" decel="50000">
                                          <p:stCondLst>
                                            <p:cond delay="676"/>
                                          </p:stCondLst>
                                        </p:cTn>
                                        <p:tgtEl>
                                          <p:spTgt spid="8"/>
                                        </p:tgtEl>
                                      </p:cBhvr>
                                      <p:to x="100000" y="100000"/>
                                    </p:animScale>
                                    <p:animScale>
                                      <p:cBhvr>
                                        <p:cTn id="48" dur="26">
                                          <p:stCondLst>
                                            <p:cond delay="1312"/>
                                          </p:stCondLst>
                                        </p:cTn>
                                        <p:tgtEl>
                                          <p:spTgt spid="8"/>
                                        </p:tgtEl>
                                      </p:cBhvr>
                                      <p:to x="100000" y="80000"/>
                                    </p:animScale>
                                    <p:animScale>
                                      <p:cBhvr>
                                        <p:cTn id="49" dur="166" decel="50000">
                                          <p:stCondLst>
                                            <p:cond delay="1338"/>
                                          </p:stCondLst>
                                        </p:cTn>
                                        <p:tgtEl>
                                          <p:spTgt spid="8"/>
                                        </p:tgtEl>
                                      </p:cBhvr>
                                      <p:to x="100000" y="100000"/>
                                    </p:animScale>
                                    <p:animScale>
                                      <p:cBhvr>
                                        <p:cTn id="50" dur="26">
                                          <p:stCondLst>
                                            <p:cond delay="1642"/>
                                          </p:stCondLst>
                                        </p:cTn>
                                        <p:tgtEl>
                                          <p:spTgt spid="8"/>
                                        </p:tgtEl>
                                      </p:cBhvr>
                                      <p:to x="100000" y="90000"/>
                                    </p:animScale>
                                    <p:animScale>
                                      <p:cBhvr>
                                        <p:cTn id="51" dur="166" decel="50000">
                                          <p:stCondLst>
                                            <p:cond delay="1668"/>
                                          </p:stCondLst>
                                        </p:cTn>
                                        <p:tgtEl>
                                          <p:spTgt spid="8"/>
                                        </p:tgtEl>
                                      </p:cBhvr>
                                      <p:to x="100000" y="100000"/>
                                    </p:animScale>
                                    <p:animScale>
                                      <p:cBhvr>
                                        <p:cTn id="52" dur="26">
                                          <p:stCondLst>
                                            <p:cond delay="1808"/>
                                          </p:stCondLst>
                                        </p:cTn>
                                        <p:tgtEl>
                                          <p:spTgt spid="8"/>
                                        </p:tgtEl>
                                      </p:cBhvr>
                                      <p:to x="100000" y="95000"/>
                                    </p:animScale>
                                    <p:animScale>
                                      <p:cBhvr>
                                        <p:cTn id="53" dur="166" decel="50000">
                                          <p:stCondLst>
                                            <p:cond delay="1834"/>
                                          </p:stCondLst>
                                        </p:cTn>
                                        <p:tgtEl>
                                          <p:spTgt spid="8"/>
                                        </p:tgtEl>
                                      </p:cBhvr>
                                      <p:to x="100000" y="100000"/>
                                    </p:animScale>
                                  </p:childTnLst>
                                </p:cTn>
                              </p:par>
                            </p:childTnLst>
                          </p:cTn>
                        </p:par>
                        <p:par>
                          <p:cTn id="54" fill="hold">
                            <p:stCondLst>
                              <p:cond delay="2000"/>
                            </p:stCondLst>
                            <p:childTnLst>
                              <p:par>
                                <p:cTn id="55" presetID="27" presetClass="entr" presetSubtype="0" fill="hold" grpId="0" nodeType="afterEffect">
                                  <p:stCondLst>
                                    <p:cond delay="0"/>
                                  </p:stCondLst>
                                  <p:iterate type="lt">
                                    <p:tmPct val="50000"/>
                                  </p:iterate>
                                  <p:childTnLst>
                                    <p:set>
                                      <p:cBhvr>
                                        <p:cTn id="56" dur="1" fill="hold">
                                          <p:stCondLst>
                                            <p:cond delay="0"/>
                                          </p:stCondLst>
                                        </p:cTn>
                                        <p:tgtEl>
                                          <p:spTgt spid="21"/>
                                        </p:tgtEl>
                                        <p:attrNameLst>
                                          <p:attrName>style.visibility</p:attrName>
                                        </p:attrNameLst>
                                      </p:cBhvr>
                                      <p:to>
                                        <p:strVal val="visible"/>
                                      </p:to>
                                    </p:set>
                                    <p:anim calcmode="discrete" valueType="clr">
                                      <p:cBhvr override="childStyle">
                                        <p:cTn id="57"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21"/>
                                        </p:tgtEl>
                                        <p:attrNameLst>
                                          <p:attrName>fillcolor</p:attrName>
                                        </p:attrNameLst>
                                      </p:cBhvr>
                                      <p:tavLst>
                                        <p:tav tm="0">
                                          <p:val>
                                            <p:clrVal>
                                              <a:schemeClr val="accent2"/>
                                            </p:clrVal>
                                          </p:val>
                                        </p:tav>
                                        <p:tav tm="50000">
                                          <p:val>
                                            <p:clrVal>
                                              <a:schemeClr val="hlink"/>
                                            </p:clrVal>
                                          </p:val>
                                        </p:tav>
                                      </p:tavLst>
                                    </p:anim>
                                    <p:set>
                                      <p:cBhvr>
                                        <p:cTn id="59" dur="80"/>
                                        <p:tgtEl>
                                          <p:spTgt spid="21"/>
                                        </p:tgtEl>
                                        <p:attrNameLst>
                                          <p:attrName>fill.type</p:attrName>
                                        </p:attrNameLst>
                                      </p:cBhvr>
                                      <p:to>
                                        <p:strVal val="solid"/>
                                      </p:to>
                                    </p:set>
                                  </p:childTnLst>
                                </p:cTn>
                              </p:par>
                            </p:childTnLst>
                          </p:cTn>
                        </p:par>
                      </p:childTnLst>
                    </p:cTn>
                  </p:par>
                  <p:par>
                    <p:cTn id="60" fill="hold">
                      <p:stCondLst>
                        <p:cond delay="indefinite"/>
                      </p:stCondLst>
                      <p:childTnLst>
                        <p:par>
                          <p:cTn id="61" fill="hold">
                            <p:stCondLst>
                              <p:cond delay="0"/>
                            </p:stCondLst>
                            <p:childTnLst>
                              <p:par>
                                <p:cTn id="62" presetID="27" presetClass="entr" presetSubtype="0" fill="hold" grpId="0" nodeType="clickEffect">
                                  <p:stCondLst>
                                    <p:cond delay="0"/>
                                  </p:stCondLst>
                                  <p:iterate type="lt">
                                    <p:tmPct val="50000"/>
                                  </p:iterate>
                                  <p:childTnLst>
                                    <p:set>
                                      <p:cBhvr>
                                        <p:cTn id="63" dur="1" fill="hold">
                                          <p:stCondLst>
                                            <p:cond delay="0"/>
                                          </p:stCondLst>
                                        </p:cTn>
                                        <p:tgtEl>
                                          <p:spTgt spid="31"/>
                                        </p:tgtEl>
                                        <p:attrNameLst>
                                          <p:attrName>style.visibility</p:attrName>
                                        </p:attrNameLst>
                                      </p:cBhvr>
                                      <p:to>
                                        <p:strVal val="visible"/>
                                      </p:to>
                                    </p:set>
                                    <p:anim calcmode="discrete" valueType="clr">
                                      <p:cBhvr override="childStyle">
                                        <p:cTn id="64"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31"/>
                                        </p:tgtEl>
                                        <p:attrNameLst>
                                          <p:attrName>fillcolor</p:attrName>
                                        </p:attrNameLst>
                                      </p:cBhvr>
                                      <p:tavLst>
                                        <p:tav tm="0">
                                          <p:val>
                                            <p:clrVal>
                                              <a:schemeClr val="accent2"/>
                                            </p:clrVal>
                                          </p:val>
                                        </p:tav>
                                        <p:tav tm="50000">
                                          <p:val>
                                            <p:clrVal>
                                              <a:schemeClr val="hlink"/>
                                            </p:clrVal>
                                          </p:val>
                                        </p:tav>
                                      </p:tavLst>
                                    </p:anim>
                                    <p:set>
                                      <p:cBhvr>
                                        <p:cTn id="66" dur="80"/>
                                        <p:tgtEl>
                                          <p:spTgt spid="31"/>
                                        </p:tgtEl>
                                        <p:attrNameLst>
                                          <p:attrName>fill.type</p:attrName>
                                        </p:attrNameLst>
                                      </p:cBhvr>
                                      <p:to>
                                        <p:strVal val="solid"/>
                                      </p:to>
                                    </p:se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29">
                                            <p:txEl>
                                              <p:pRg st="0" end="0"/>
                                            </p:txEl>
                                          </p:spTgt>
                                        </p:tgtEl>
                                        <p:attrNameLst>
                                          <p:attrName>style.visibility</p:attrName>
                                        </p:attrNameLst>
                                      </p:cBhvr>
                                      <p:to>
                                        <p:strVal val="visible"/>
                                      </p:to>
                                    </p:set>
                                    <p:animEffect transition="in" filter="box(in)">
                                      <p:cBhvr>
                                        <p:cTn id="71" dur="500"/>
                                        <p:tgtEl>
                                          <p:spTgt spid="29">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xit" presetSubtype="10" fill="hold" grpId="1" nodeType="clickEffect">
                                  <p:stCondLst>
                                    <p:cond delay="0"/>
                                  </p:stCondLst>
                                  <p:iterate type="lt">
                                    <p:tmPct val="0"/>
                                  </p:iterate>
                                  <p:childTnLst>
                                    <p:animEffect transition="out" filter="blinds(horizontal)">
                                      <p:cBhvr>
                                        <p:cTn id="75" dur="500"/>
                                        <p:tgtEl>
                                          <p:spTgt spid="31"/>
                                        </p:tgtEl>
                                      </p:cBhvr>
                                    </p:animEffect>
                                    <p:set>
                                      <p:cBhvr>
                                        <p:cTn id="76" dur="1" fill="hold">
                                          <p:stCondLst>
                                            <p:cond delay="499"/>
                                          </p:stCondLst>
                                        </p:cTn>
                                        <p:tgtEl>
                                          <p:spTgt spid="31"/>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blinds(horizontal)">
                                      <p:cBhvr>
                                        <p:cTn id="81" dur="500"/>
                                        <p:tgtEl>
                                          <p:spTgt spid="7"/>
                                        </p:tgtEl>
                                      </p:cBhvr>
                                    </p:animEffect>
                                  </p:childTnLst>
                                </p:cTn>
                              </p:par>
                            </p:childTnLst>
                          </p:cTn>
                        </p:par>
                        <p:par>
                          <p:cTn id="82" fill="hold">
                            <p:stCondLst>
                              <p:cond delay="500"/>
                            </p:stCondLst>
                            <p:childTnLst>
                              <p:par>
                                <p:cTn id="83" presetID="26" presetClass="entr" presetSubtype="0" fill="hold" nodeType="after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wipe(down)">
                                      <p:cBhvr>
                                        <p:cTn id="85" dur="580">
                                          <p:stCondLst>
                                            <p:cond delay="0"/>
                                          </p:stCondLst>
                                        </p:cTn>
                                        <p:tgtEl>
                                          <p:spTgt spid="9"/>
                                        </p:tgtEl>
                                      </p:cBhvr>
                                    </p:animEffect>
                                    <p:anim calcmode="lin" valueType="num">
                                      <p:cBhvr>
                                        <p:cTn id="8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1" dur="26">
                                          <p:stCondLst>
                                            <p:cond delay="650"/>
                                          </p:stCondLst>
                                        </p:cTn>
                                        <p:tgtEl>
                                          <p:spTgt spid="9"/>
                                        </p:tgtEl>
                                      </p:cBhvr>
                                      <p:to x="100000" y="60000"/>
                                    </p:animScale>
                                    <p:animScale>
                                      <p:cBhvr>
                                        <p:cTn id="92" dur="166" decel="50000">
                                          <p:stCondLst>
                                            <p:cond delay="676"/>
                                          </p:stCondLst>
                                        </p:cTn>
                                        <p:tgtEl>
                                          <p:spTgt spid="9"/>
                                        </p:tgtEl>
                                      </p:cBhvr>
                                      <p:to x="100000" y="100000"/>
                                    </p:animScale>
                                    <p:animScale>
                                      <p:cBhvr>
                                        <p:cTn id="93" dur="26">
                                          <p:stCondLst>
                                            <p:cond delay="1312"/>
                                          </p:stCondLst>
                                        </p:cTn>
                                        <p:tgtEl>
                                          <p:spTgt spid="9"/>
                                        </p:tgtEl>
                                      </p:cBhvr>
                                      <p:to x="100000" y="80000"/>
                                    </p:animScale>
                                    <p:animScale>
                                      <p:cBhvr>
                                        <p:cTn id="94" dur="166" decel="50000">
                                          <p:stCondLst>
                                            <p:cond delay="1338"/>
                                          </p:stCondLst>
                                        </p:cTn>
                                        <p:tgtEl>
                                          <p:spTgt spid="9"/>
                                        </p:tgtEl>
                                      </p:cBhvr>
                                      <p:to x="100000" y="100000"/>
                                    </p:animScale>
                                    <p:animScale>
                                      <p:cBhvr>
                                        <p:cTn id="95" dur="26">
                                          <p:stCondLst>
                                            <p:cond delay="1642"/>
                                          </p:stCondLst>
                                        </p:cTn>
                                        <p:tgtEl>
                                          <p:spTgt spid="9"/>
                                        </p:tgtEl>
                                      </p:cBhvr>
                                      <p:to x="100000" y="90000"/>
                                    </p:animScale>
                                    <p:animScale>
                                      <p:cBhvr>
                                        <p:cTn id="96" dur="166" decel="50000">
                                          <p:stCondLst>
                                            <p:cond delay="1668"/>
                                          </p:stCondLst>
                                        </p:cTn>
                                        <p:tgtEl>
                                          <p:spTgt spid="9"/>
                                        </p:tgtEl>
                                      </p:cBhvr>
                                      <p:to x="100000" y="100000"/>
                                    </p:animScale>
                                    <p:animScale>
                                      <p:cBhvr>
                                        <p:cTn id="97" dur="26">
                                          <p:stCondLst>
                                            <p:cond delay="1808"/>
                                          </p:stCondLst>
                                        </p:cTn>
                                        <p:tgtEl>
                                          <p:spTgt spid="9"/>
                                        </p:tgtEl>
                                      </p:cBhvr>
                                      <p:to x="100000" y="95000"/>
                                    </p:animScale>
                                    <p:animScale>
                                      <p:cBhvr>
                                        <p:cTn id="98" dur="166" decel="50000">
                                          <p:stCondLst>
                                            <p:cond delay="1834"/>
                                          </p:stCondLst>
                                        </p:cTn>
                                        <p:tgtEl>
                                          <p:spTgt spid="9"/>
                                        </p:tgtEl>
                                      </p:cBhvr>
                                      <p:to x="100000" y="100000"/>
                                    </p:animScale>
                                  </p:childTnLst>
                                </p:cTn>
                              </p:par>
                            </p:childTnLst>
                          </p:cTn>
                        </p:par>
                        <p:par>
                          <p:cTn id="99" fill="hold">
                            <p:stCondLst>
                              <p:cond delay="2500"/>
                            </p:stCondLst>
                            <p:childTnLst>
                              <p:par>
                                <p:cTn id="100" presetID="3" presetClass="entr" presetSubtype="10" fill="hold" grpId="0" nodeType="after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blinds(horizontal)">
                                      <p:cBhvr>
                                        <p:cTn id="102" dur="500"/>
                                        <p:tgtEl>
                                          <p:spTgt spid="22"/>
                                        </p:tgtEl>
                                      </p:cBhvr>
                                    </p:animEffect>
                                  </p:childTnLst>
                                </p:cTn>
                              </p:par>
                            </p:childTnLst>
                          </p:cTn>
                        </p:par>
                        <p:par>
                          <p:cTn id="103" fill="hold">
                            <p:stCondLst>
                              <p:cond delay="3000"/>
                            </p:stCondLst>
                            <p:childTnLst>
                              <p:par>
                                <p:cTn id="104" presetID="26" presetClass="entr" presetSubtype="0" fill="hold" nodeType="after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wipe(down)">
                                      <p:cBhvr>
                                        <p:cTn id="106" dur="580">
                                          <p:stCondLst>
                                            <p:cond delay="0"/>
                                          </p:stCondLst>
                                        </p:cTn>
                                        <p:tgtEl>
                                          <p:spTgt spid="28"/>
                                        </p:tgtEl>
                                      </p:cBhvr>
                                    </p:animEffect>
                                    <p:anim calcmode="lin" valueType="num">
                                      <p:cBhvr>
                                        <p:cTn id="107"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12" dur="26">
                                          <p:stCondLst>
                                            <p:cond delay="650"/>
                                          </p:stCondLst>
                                        </p:cTn>
                                        <p:tgtEl>
                                          <p:spTgt spid="28"/>
                                        </p:tgtEl>
                                      </p:cBhvr>
                                      <p:to x="100000" y="60000"/>
                                    </p:animScale>
                                    <p:animScale>
                                      <p:cBhvr>
                                        <p:cTn id="113" dur="166" decel="50000">
                                          <p:stCondLst>
                                            <p:cond delay="676"/>
                                          </p:stCondLst>
                                        </p:cTn>
                                        <p:tgtEl>
                                          <p:spTgt spid="28"/>
                                        </p:tgtEl>
                                      </p:cBhvr>
                                      <p:to x="100000" y="100000"/>
                                    </p:animScale>
                                    <p:animScale>
                                      <p:cBhvr>
                                        <p:cTn id="114" dur="26">
                                          <p:stCondLst>
                                            <p:cond delay="1312"/>
                                          </p:stCondLst>
                                        </p:cTn>
                                        <p:tgtEl>
                                          <p:spTgt spid="28"/>
                                        </p:tgtEl>
                                      </p:cBhvr>
                                      <p:to x="100000" y="80000"/>
                                    </p:animScale>
                                    <p:animScale>
                                      <p:cBhvr>
                                        <p:cTn id="115" dur="166" decel="50000">
                                          <p:stCondLst>
                                            <p:cond delay="1338"/>
                                          </p:stCondLst>
                                        </p:cTn>
                                        <p:tgtEl>
                                          <p:spTgt spid="28"/>
                                        </p:tgtEl>
                                      </p:cBhvr>
                                      <p:to x="100000" y="100000"/>
                                    </p:animScale>
                                    <p:animScale>
                                      <p:cBhvr>
                                        <p:cTn id="116" dur="26">
                                          <p:stCondLst>
                                            <p:cond delay="1642"/>
                                          </p:stCondLst>
                                        </p:cTn>
                                        <p:tgtEl>
                                          <p:spTgt spid="28"/>
                                        </p:tgtEl>
                                      </p:cBhvr>
                                      <p:to x="100000" y="90000"/>
                                    </p:animScale>
                                    <p:animScale>
                                      <p:cBhvr>
                                        <p:cTn id="117" dur="166" decel="50000">
                                          <p:stCondLst>
                                            <p:cond delay="1668"/>
                                          </p:stCondLst>
                                        </p:cTn>
                                        <p:tgtEl>
                                          <p:spTgt spid="28"/>
                                        </p:tgtEl>
                                      </p:cBhvr>
                                      <p:to x="100000" y="100000"/>
                                    </p:animScale>
                                    <p:animScale>
                                      <p:cBhvr>
                                        <p:cTn id="118" dur="26">
                                          <p:stCondLst>
                                            <p:cond delay="1808"/>
                                          </p:stCondLst>
                                        </p:cTn>
                                        <p:tgtEl>
                                          <p:spTgt spid="28"/>
                                        </p:tgtEl>
                                      </p:cBhvr>
                                      <p:to x="100000" y="95000"/>
                                    </p:animScale>
                                    <p:animScale>
                                      <p:cBhvr>
                                        <p:cTn id="119" dur="166" decel="50000">
                                          <p:stCondLst>
                                            <p:cond delay="1834"/>
                                          </p:stCondLst>
                                        </p:cTn>
                                        <p:tgtEl>
                                          <p:spTgt spid="28"/>
                                        </p:tgtEl>
                                      </p:cBhvr>
                                      <p:to x="100000" y="100000"/>
                                    </p:animScale>
                                  </p:childTnLst>
                                </p:cTn>
                              </p:par>
                            </p:childTnLst>
                          </p:cTn>
                        </p:par>
                        <p:par>
                          <p:cTn id="120" fill="hold">
                            <p:stCondLst>
                              <p:cond delay="5000"/>
                            </p:stCondLst>
                            <p:childTnLst>
                              <p:par>
                                <p:cTn id="121" presetID="3" presetClass="entr" presetSubtype="10" fill="hold" grpId="0" nodeType="afterEffect">
                                  <p:stCondLst>
                                    <p:cond delay="0"/>
                                  </p:stCondLst>
                                  <p:childTnLst>
                                    <p:set>
                                      <p:cBhvr>
                                        <p:cTn id="122" dur="1" fill="hold">
                                          <p:stCondLst>
                                            <p:cond delay="0"/>
                                          </p:stCondLst>
                                        </p:cTn>
                                        <p:tgtEl>
                                          <p:spTgt spid="27"/>
                                        </p:tgtEl>
                                        <p:attrNameLst>
                                          <p:attrName>style.visibility</p:attrName>
                                        </p:attrNameLst>
                                      </p:cBhvr>
                                      <p:to>
                                        <p:strVal val="visible"/>
                                      </p:to>
                                    </p:set>
                                    <p:animEffect transition="in" filter="blinds(horizontal)">
                                      <p:cBhvr>
                                        <p:cTn id="123" dur="500"/>
                                        <p:tgtEl>
                                          <p:spTgt spid="27"/>
                                        </p:tgtEl>
                                      </p:cBhvr>
                                    </p:animEffect>
                                  </p:childTnLst>
                                </p:cTn>
                              </p:par>
                            </p:childTnLst>
                          </p:cTn>
                        </p:par>
                        <p:par>
                          <p:cTn id="124" fill="hold">
                            <p:stCondLst>
                              <p:cond delay="5500"/>
                            </p:stCondLst>
                            <p:childTnLst>
                              <p:par>
                                <p:cTn id="125" presetID="8" presetClass="exit" presetSubtype="16" fill="hold" grpId="1" nodeType="afterEffect">
                                  <p:stCondLst>
                                    <p:cond delay="0"/>
                                  </p:stCondLst>
                                  <p:childTnLst>
                                    <p:animEffect transition="out" filter="diamond(in)">
                                      <p:cBhvr>
                                        <p:cTn id="126" dur="2000"/>
                                        <p:tgtEl>
                                          <p:spTgt spid="29">
                                            <p:txEl>
                                              <p:pRg st="0" end="0"/>
                                            </p:txEl>
                                          </p:spTgt>
                                        </p:tgtEl>
                                      </p:cBhvr>
                                    </p:animEffect>
                                    <p:set>
                                      <p:cBhvr>
                                        <p:cTn id="127" dur="1" fill="hold">
                                          <p:stCondLst>
                                            <p:cond delay="1999"/>
                                          </p:stCondLst>
                                        </p:cTn>
                                        <p:tgtEl>
                                          <p:spTgt spid="29">
                                            <p:txEl>
                                              <p:pRg st="0" end="0"/>
                                            </p:txEl>
                                          </p:spTgt>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32"/>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nodeType="clickEffect">
                                  <p:stCondLst>
                                    <p:cond delay="0"/>
                                  </p:stCondLst>
                                  <p:childTnLst>
                                    <p:set>
                                      <p:cBhvr>
                                        <p:cTn id="135" dur="1" fill="hold">
                                          <p:stCondLst>
                                            <p:cond delay="0"/>
                                          </p:stCondLst>
                                        </p:cTn>
                                        <p:tgtEl>
                                          <p:spTgt spid="30">
                                            <p:txEl>
                                              <p:pRg st="0" end="0"/>
                                            </p:txEl>
                                          </p:spTgt>
                                        </p:tgtEl>
                                        <p:attrNameLst>
                                          <p:attrName>style.visibility</p:attrName>
                                        </p:attrNameLst>
                                      </p:cBhvr>
                                      <p:to>
                                        <p:strVal val="visible"/>
                                      </p:to>
                                    </p:set>
                                    <p:anim calcmode="lin" valueType="num">
                                      <p:cBhvr additive="base">
                                        <p:cTn id="136"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37"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19" presetClass="entr" presetSubtype="10" fill="hold" grpId="0" nodeType="click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5000" fill="hold"/>
                                        <p:tgtEl>
                                          <p:spTgt spid="34"/>
                                        </p:tgtEl>
                                        <p:attrNameLst>
                                          <p:attrName>ppt_w</p:attrName>
                                        </p:attrNameLst>
                                      </p:cBhvr>
                                      <p:tavLst>
                                        <p:tav tm="0" fmla="#ppt_w*sin(2.5*pi*$)">
                                          <p:val>
                                            <p:fltVal val="0"/>
                                          </p:val>
                                        </p:tav>
                                        <p:tav tm="100000">
                                          <p:val>
                                            <p:fltVal val="1"/>
                                          </p:val>
                                        </p:tav>
                                      </p:tavLst>
                                    </p:anim>
                                    <p:anim calcmode="lin" valueType="num">
                                      <p:cBhvr>
                                        <p:cTn id="143" dur="50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144" fill="hold">
                      <p:stCondLst>
                        <p:cond delay="indefinite"/>
                      </p:stCondLst>
                      <p:childTnLst>
                        <p:par>
                          <p:cTn id="145" fill="hold">
                            <p:stCondLst>
                              <p:cond delay="0"/>
                            </p:stCondLst>
                            <p:childTnLst>
                              <p:par>
                                <p:cTn id="146" presetID="4" presetClass="exit" presetSubtype="16" fill="hold" grpId="1" nodeType="clickEffect">
                                  <p:stCondLst>
                                    <p:cond delay="0"/>
                                  </p:stCondLst>
                                  <p:childTnLst>
                                    <p:animEffect transition="out" filter="box(in)">
                                      <p:cBhvr>
                                        <p:cTn id="147" dur="500"/>
                                        <p:tgtEl>
                                          <p:spTgt spid="32"/>
                                        </p:tgtEl>
                                      </p:cBhvr>
                                    </p:animEffect>
                                    <p:set>
                                      <p:cBhvr>
                                        <p:cTn id="148" dur="1" fill="hold">
                                          <p:stCondLst>
                                            <p:cond delay="499"/>
                                          </p:stCondLst>
                                        </p:cTn>
                                        <p:tgtEl>
                                          <p:spTgt spid="32"/>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11"/>
                                        </p:tgtEl>
                                        <p:attrNameLst>
                                          <p:attrName>style.visibility</p:attrName>
                                        </p:attrNameLst>
                                      </p:cBhvr>
                                      <p:to>
                                        <p:strVal val="visible"/>
                                      </p:to>
                                    </p:set>
                                    <p:animEffect transition="in" filter="blinds(horizontal)">
                                      <p:cBhvr>
                                        <p:cTn id="153" dur="500"/>
                                        <p:tgtEl>
                                          <p:spTgt spid="11"/>
                                        </p:tgtEl>
                                      </p:cBhvr>
                                    </p:animEffect>
                                  </p:childTnLst>
                                </p:cTn>
                              </p:par>
                              <p:par>
                                <p:cTn id="154" presetID="3" presetClass="entr" presetSubtype="10" fill="hold" grpId="0" nodeType="withEffect">
                                  <p:stCondLst>
                                    <p:cond delay="0"/>
                                  </p:stCondLst>
                                  <p:childTnLst>
                                    <p:set>
                                      <p:cBhvr>
                                        <p:cTn id="155" dur="1" fill="hold">
                                          <p:stCondLst>
                                            <p:cond delay="0"/>
                                          </p:stCondLst>
                                        </p:cTn>
                                        <p:tgtEl>
                                          <p:spTgt spid="12"/>
                                        </p:tgtEl>
                                        <p:attrNameLst>
                                          <p:attrName>style.visibility</p:attrName>
                                        </p:attrNameLst>
                                      </p:cBhvr>
                                      <p:to>
                                        <p:strVal val="visible"/>
                                      </p:to>
                                    </p:set>
                                    <p:animEffect transition="in" filter="blinds(horizontal)">
                                      <p:cBhvr>
                                        <p:cTn id="156" dur="500"/>
                                        <p:tgtEl>
                                          <p:spTgt spid="12"/>
                                        </p:tgtEl>
                                      </p:cBhvr>
                                    </p:animEffect>
                                  </p:childTnLst>
                                </p:cTn>
                              </p:par>
                            </p:childTnLst>
                          </p:cTn>
                        </p:par>
                        <p:par>
                          <p:cTn id="157" fill="hold">
                            <p:stCondLst>
                              <p:cond delay="500"/>
                            </p:stCondLst>
                            <p:childTnLst>
                              <p:par>
                                <p:cTn id="158" presetID="3" presetClass="entr" presetSubtype="10" fill="hold" grpId="0" nodeType="afterEffect">
                                  <p:stCondLst>
                                    <p:cond delay="0"/>
                                  </p:stCondLst>
                                  <p:childTnLst>
                                    <p:set>
                                      <p:cBhvr>
                                        <p:cTn id="159" dur="1" fill="hold">
                                          <p:stCondLst>
                                            <p:cond delay="0"/>
                                          </p:stCondLst>
                                        </p:cTn>
                                        <p:tgtEl>
                                          <p:spTgt spid="13"/>
                                        </p:tgtEl>
                                        <p:attrNameLst>
                                          <p:attrName>style.visibility</p:attrName>
                                        </p:attrNameLst>
                                      </p:cBhvr>
                                      <p:to>
                                        <p:strVal val="visible"/>
                                      </p:to>
                                    </p:set>
                                    <p:animEffect transition="in" filter="blinds(horizontal)">
                                      <p:cBhvr>
                                        <p:cTn id="160" dur="500"/>
                                        <p:tgtEl>
                                          <p:spTgt spid="13"/>
                                        </p:tgtEl>
                                      </p:cBhvr>
                                    </p:animEffect>
                                  </p:childTnLst>
                                </p:cTn>
                              </p:par>
                              <p:par>
                                <p:cTn id="161" presetID="3" presetClass="entr" presetSubtype="10" fill="hold" grpId="0" nodeType="withEffect">
                                  <p:stCondLst>
                                    <p:cond delay="0"/>
                                  </p:stCondLst>
                                  <p:childTnLst>
                                    <p:set>
                                      <p:cBhvr>
                                        <p:cTn id="162" dur="1" fill="hold">
                                          <p:stCondLst>
                                            <p:cond delay="0"/>
                                          </p:stCondLst>
                                        </p:cTn>
                                        <p:tgtEl>
                                          <p:spTgt spid="14"/>
                                        </p:tgtEl>
                                        <p:attrNameLst>
                                          <p:attrName>style.visibility</p:attrName>
                                        </p:attrNameLst>
                                      </p:cBhvr>
                                      <p:to>
                                        <p:strVal val="visible"/>
                                      </p:to>
                                    </p:set>
                                    <p:animEffect transition="in" filter="blinds(horizontal)">
                                      <p:cBhvr>
                                        <p:cTn id="163" dur="500"/>
                                        <p:tgtEl>
                                          <p:spTgt spid="14"/>
                                        </p:tgtEl>
                                      </p:cBhvr>
                                    </p:animEffect>
                                  </p:childTnLst>
                                </p:cTn>
                              </p:par>
                              <p:par>
                                <p:cTn id="164" presetID="3" presetClass="entr" presetSubtype="10" fill="hold" grpId="0" nodeType="withEffect">
                                  <p:stCondLst>
                                    <p:cond delay="0"/>
                                  </p:stCondLst>
                                  <p:childTnLst>
                                    <p:set>
                                      <p:cBhvr>
                                        <p:cTn id="165" dur="1" fill="hold">
                                          <p:stCondLst>
                                            <p:cond delay="0"/>
                                          </p:stCondLst>
                                        </p:cTn>
                                        <p:tgtEl>
                                          <p:spTgt spid="15"/>
                                        </p:tgtEl>
                                        <p:attrNameLst>
                                          <p:attrName>style.visibility</p:attrName>
                                        </p:attrNameLst>
                                      </p:cBhvr>
                                      <p:to>
                                        <p:strVal val="visible"/>
                                      </p:to>
                                    </p:set>
                                    <p:animEffect transition="in" filter="blinds(horizontal)">
                                      <p:cBhvr>
                                        <p:cTn id="166" dur="500"/>
                                        <p:tgtEl>
                                          <p:spTgt spid="15"/>
                                        </p:tgtEl>
                                      </p:cBhvr>
                                    </p:animEffect>
                                  </p:childTnLst>
                                </p:cTn>
                              </p:par>
                            </p:childTnLst>
                          </p:cTn>
                        </p:par>
                        <p:par>
                          <p:cTn id="167" fill="hold">
                            <p:stCondLst>
                              <p:cond delay="1000"/>
                            </p:stCondLst>
                            <p:childTnLst>
                              <p:par>
                                <p:cTn id="168" presetID="3" presetClass="entr" presetSubtype="10" fill="hold" grpId="0" nodeType="afterEffect">
                                  <p:stCondLst>
                                    <p:cond delay="0"/>
                                  </p:stCondLst>
                                  <p:childTnLst>
                                    <p:set>
                                      <p:cBhvr>
                                        <p:cTn id="169" dur="1" fill="hold">
                                          <p:stCondLst>
                                            <p:cond delay="0"/>
                                          </p:stCondLst>
                                        </p:cTn>
                                        <p:tgtEl>
                                          <p:spTgt spid="18"/>
                                        </p:tgtEl>
                                        <p:attrNameLst>
                                          <p:attrName>style.visibility</p:attrName>
                                        </p:attrNameLst>
                                      </p:cBhvr>
                                      <p:to>
                                        <p:strVal val="visible"/>
                                      </p:to>
                                    </p:set>
                                    <p:animEffect transition="in" filter="blinds(horizontal)">
                                      <p:cBhvr>
                                        <p:cTn id="170" dur="500"/>
                                        <p:tgtEl>
                                          <p:spTgt spid="18"/>
                                        </p:tgtEl>
                                      </p:cBhvr>
                                    </p:animEffect>
                                  </p:childTnLst>
                                </p:cTn>
                              </p:par>
                              <p:par>
                                <p:cTn id="171" presetID="3" presetClass="entr" presetSubtype="10" fill="hold" grpId="0" nodeType="withEffect">
                                  <p:stCondLst>
                                    <p:cond delay="0"/>
                                  </p:stCondLst>
                                  <p:childTnLst>
                                    <p:set>
                                      <p:cBhvr>
                                        <p:cTn id="172" dur="1" fill="hold">
                                          <p:stCondLst>
                                            <p:cond delay="0"/>
                                          </p:stCondLst>
                                        </p:cTn>
                                        <p:tgtEl>
                                          <p:spTgt spid="17"/>
                                        </p:tgtEl>
                                        <p:attrNameLst>
                                          <p:attrName>style.visibility</p:attrName>
                                        </p:attrNameLst>
                                      </p:cBhvr>
                                      <p:to>
                                        <p:strVal val="visible"/>
                                      </p:to>
                                    </p:set>
                                    <p:animEffect transition="in" filter="blinds(horizontal)">
                                      <p:cBhvr>
                                        <p:cTn id="173" dur="500"/>
                                        <p:tgtEl>
                                          <p:spTgt spid="17"/>
                                        </p:tgtEl>
                                      </p:cBhvr>
                                    </p:animEffect>
                                  </p:childTnLst>
                                </p:cTn>
                              </p:par>
                              <p:par>
                                <p:cTn id="174" presetID="3" presetClass="entr" presetSubtype="10" fill="hold" grpId="0" nodeType="withEffect">
                                  <p:stCondLst>
                                    <p:cond delay="0"/>
                                  </p:stCondLst>
                                  <p:childTnLst>
                                    <p:set>
                                      <p:cBhvr>
                                        <p:cTn id="175" dur="1" fill="hold">
                                          <p:stCondLst>
                                            <p:cond delay="0"/>
                                          </p:stCondLst>
                                        </p:cTn>
                                        <p:tgtEl>
                                          <p:spTgt spid="16"/>
                                        </p:tgtEl>
                                        <p:attrNameLst>
                                          <p:attrName>style.visibility</p:attrName>
                                        </p:attrNameLst>
                                      </p:cBhvr>
                                      <p:to>
                                        <p:strVal val="visible"/>
                                      </p:to>
                                    </p:set>
                                    <p:animEffect transition="in" filter="blinds(horizontal)">
                                      <p:cBhvr>
                                        <p:cTn id="176" dur="500"/>
                                        <p:tgtEl>
                                          <p:spTgt spid="16"/>
                                        </p:tgtEl>
                                      </p:cBhvr>
                                    </p:animEffect>
                                  </p:childTnLst>
                                </p:cTn>
                              </p:par>
                              <p:par>
                                <p:cTn id="177" presetID="3" presetClass="entr" presetSubtype="10" fill="hold" grpId="0" nodeType="withEffect">
                                  <p:stCondLst>
                                    <p:cond delay="0"/>
                                  </p:stCondLst>
                                  <p:childTnLst>
                                    <p:set>
                                      <p:cBhvr>
                                        <p:cTn id="178" dur="1" fill="hold">
                                          <p:stCondLst>
                                            <p:cond delay="0"/>
                                          </p:stCondLst>
                                        </p:cTn>
                                        <p:tgtEl>
                                          <p:spTgt spid="19"/>
                                        </p:tgtEl>
                                        <p:attrNameLst>
                                          <p:attrName>style.visibility</p:attrName>
                                        </p:attrNameLst>
                                      </p:cBhvr>
                                      <p:to>
                                        <p:strVal val="visible"/>
                                      </p:to>
                                    </p:set>
                                    <p:animEffect transition="in" filter="blinds(horizontal)">
                                      <p:cBhvr>
                                        <p:cTn id="179" dur="500"/>
                                        <p:tgtEl>
                                          <p:spTgt spid="19"/>
                                        </p:tgtEl>
                                      </p:cBhvr>
                                    </p:animEffect>
                                  </p:childTnLst>
                                </p:cTn>
                              </p:par>
                            </p:childTnLst>
                          </p:cTn>
                        </p:par>
                        <p:par>
                          <p:cTn id="180" fill="hold">
                            <p:stCondLst>
                              <p:cond delay="1500"/>
                            </p:stCondLst>
                            <p:childTnLst>
                              <p:par>
                                <p:cTn id="181" presetID="19" presetClass="entr" presetSubtype="10" fill="hold" grpId="0" nodeType="afterEffect">
                                  <p:stCondLst>
                                    <p:cond delay="0"/>
                                  </p:stCondLst>
                                  <p:childTnLst>
                                    <p:set>
                                      <p:cBhvr>
                                        <p:cTn id="182" dur="1" fill="hold">
                                          <p:stCondLst>
                                            <p:cond delay="0"/>
                                          </p:stCondLst>
                                        </p:cTn>
                                        <p:tgtEl>
                                          <p:spTgt spid="20"/>
                                        </p:tgtEl>
                                        <p:attrNameLst>
                                          <p:attrName>style.visibility</p:attrName>
                                        </p:attrNameLst>
                                      </p:cBhvr>
                                      <p:to>
                                        <p:strVal val="visible"/>
                                      </p:to>
                                    </p:set>
                                    <p:anim calcmode="lin" valueType="num">
                                      <p:cBhvr>
                                        <p:cTn id="183" dur="5000" fill="hold"/>
                                        <p:tgtEl>
                                          <p:spTgt spid="20"/>
                                        </p:tgtEl>
                                        <p:attrNameLst>
                                          <p:attrName>ppt_w</p:attrName>
                                        </p:attrNameLst>
                                      </p:cBhvr>
                                      <p:tavLst>
                                        <p:tav tm="0" fmla="#ppt_w*sin(2.5*pi*$)">
                                          <p:val>
                                            <p:fltVal val="0"/>
                                          </p:val>
                                        </p:tav>
                                        <p:tav tm="100000">
                                          <p:val>
                                            <p:fltVal val="1"/>
                                          </p:val>
                                        </p:tav>
                                      </p:tavLst>
                                    </p:anim>
                                    <p:anim calcmode="lin" valueType="num">
                                      <p:cBhvr>
                                        <p:cTn id="184" dur="5000" fill="hold"/>
                                        <p:tgtEl>
                                          <p:spTgt spid="20"/>
                                        </p:tgtEl>
                                        <p:attrNameLst>
                                          <p:attrName>ppt_h</p:attrName>
                                        </p:attrNameLst>
                                      </p:cBhvr>
                                      <p:tavLst>
                                        <p:tav tm="0">
                                          <p:val>
                                            <p:strVal val="#ppt_h"/>
                                          </p:val>
                                        </p:tav>
                                        <p:tav tm="100000">
                                          <p:val>
                                            <p:strVal val="#ppt_h"/>
                                          </p:val>
                                        </p:tav>
                                      </p:tavLst>
                                    </p:anim>
                                  </p:childTnLst>
                                </p:cTn>
                              </p:par>
                            </p:childTnLst>
                          </p:cTn>
                        </p:par>
                        <p:par>
                          <p:cTn id="185" fill="hold">
                            <p:stCondLst>
                              <p:cond delay="6500"/>
                            </p:stCondLst>
                            <p:childTnLst>
                              <p:par>
                                <p:cTn id="186" presetID="1" presetClass="entr" presetSubtype="0" fill="hold" grpId="0" nodeType="afterEffect">
                                  <p:stCondLst>
                                    <p:cond delay="0"/>
                                  </p:stCondLst>
                                  <p:childTnLst>
                                    <p:set>
                                      <p:cBhvr>
                                        <p:cTn id="187" dur="1" fill="hold">
                                          <p:stCondLst>
                                            <p:cond delay="0"/>
                                          </p:stCondLst>
                                        </p:cTn>
                                        <p:tgtEl>
                                          <p:spTgt spid="23"/>
                                        </p:tgtEl>
                                        <p:attrNameLst>
                                          <p:attrName>style.visibility</p:attrName>
                                        </p:attrNameLst>
                                      </p:cBhvr>
                                      <p:to>
                                        <p:strVal val="visible"/>
                                      </p:to>
                                    </p:set>
                                  </p:childTnLst>
                                </p:cTn>
                              </p:par>
                              <p:par>
                                <p:cTn id="188" presetID="1" presetClass="entr" presetSubtype="0" fill="hold" grpId="0" nodeType="withEffect">
                                  <p:stCondLst>
                                    <p:cond delay="0"/>
                                  </p:stCondLst>
                                  <p:childTnLst>
                                    <p:set>
                                      <p:cBhvr>
                                        <p:cTn id="189" dur="1" fill="hold">
                                          <p:stCondLst>
                                            <p:cond delay="0"/>
                                          </p:stCondLst>
                                        </p:cTn>
                                        <p:tgtEl>
                                          <p:spTgt spid="24"/>
                                        </p:tgtEl>
                                        <p:attrNameLst>
                                          <p:attrName>style.visibility</p:attrName>
                                        </p:attrNameLst>
                                      </p:cBhvr>
                                      <p:to>
                                        <p:strVal val="visible"/>
                                      </p:to>
                                    </p:set>
                                  </p:childTnLst>
                                </p:cTn>
                              </p:par>
                            </p:childTnLst>
                          </p:cTn>
                        </p:par>
                        <p:par>
                          <p:cTn id="190" fill="hold">
                            <p:stCondLst>
                              <p:cond delay="6500"/>
                            </p:stCondLst>
                            <p:childTnLst>
                              <p:par>
                                <p:cTn id="191" presetID="4" presetClass="exit" presetSubtype="16" fill="hold" grpId="0" nodeType="afterEffect">
                                  <p:stCondLst>
                                    <p:cond delay="0"/>
                                  </p:stCondLst>
                                  <p:childTnLst>
                                    <p:animEffect transition="out" filter="box(in)">
                                      <p:cBhvr>
                                        <p:cTn id="192" dur="500"/>
                                        <p:tgtEl>
                                          <p:spTgt spid="30">
                                            <p:txEl>
                                              <p:pRg st="0" end="0"/>
                                            </p:txEl>
                                          </p:spTgt>
                                        </p:tgtEl>
                                      </p:cBhvr>
                                    </p:animEffect>
                                    <p:set>
                                      <p:cBhvr>
                                        <p:cTn id="193" dur="1" fill="hold">
                                          <p:stCondLst>
                                            <p:cond delay="499"/>
                                          </p:stCondLst>
                                        </p:cTn>
                                        <p:tgtEl>
                                          <p:spTgt spid="30">
                                            <p:txEl>
                                              <p:pRg st="0" end="0"/>
                                            </p:txEl>
                                          </p:spTgt>
                                        </p:tgtEl>
                                        <p:attrNameLst>
                                          <p:attrName>style.visibility</p:attrName>
                                        </p:attrNameLst>
                                      </p:cBhvr>
                                      <p:to>
                                        <p:strVal val="hidden"/>
                                      </p:to>
                                    </p:set>
                                  </p:childTnLst>
                                </p:cTn>
                              </p:par>
                            </p:childTnLst>
                          </p:cTn>
                        </p:par>
                      </p:childTnLst>
                    </p:cTn>
                  </p:par>
                  <p:par>
                    <p:cTn id="194" fill="hold">
                      <p:stCondLst>
                        <p:cond delay="indefinite"/>
                      </p:stCondLst>
                      <p:childTnLst>
                        <p:par>
                          <p:cTn id="195" fill="hold">
                            <p:stCondLst>
                              <p:cond delay="0"/>
                            </p:stCondLst>
                            <p:childTnLst>
                              <p:par>
                                <p:cTn id="196" presetID="3" presetClass="entr" presetSubtype="10" fill="hold" grpId="0" nodeType="clickEffect">
                                  <p:stCondLst>
                                    <p:cond delay="0"/>
                                  </p:stCondLst>
                                  <p:childTnLst>
                                    <p:set>
                                      <p:cBhvr>
                                        <p:cTn id="197" dur="1" fill="hold">
                                          <p:stCondLst>
                                            <p:cond delay="0"/>
                                          </p:stCondLst>
                                        </p:cTn>
                                        <p:tgtEl>
                                          <p:spTgt spid="35"/>
                                        </p:tgtEl>
                                        <p:attrNameLst>
                                          <p:attrName>style.visibility</p:attrName>
                                        </p:attrNameLst>
                                      </p:cBhvr>
                                      <p:to>
                                        <p:strVal val="visible"/>
                                      </p:to>
                                    </p:set>
                                    <p:animEffect transition="in" filter="blinds(horizontal)">
                                      <p:cBhvr>
                                        <p:cTn id="198" dur="500"/>
                                        <p:tgtEl>
                                          <p:spTgt spid="35"/>
                                        </p:tgtEl>
                                      </p:cBhvr>
                                    </p:animEffect>
                                  </p:childTnLst>
                                </p:cTn>
                              </p:par>
                            </p:childTnLst>
                          </p:cTn>
                        </p:par>
                      </p:childTnLst>
                    </p:cTn>
                  </p:par>
                  <p:par>
                    <p:cTn id="199" fill="hold">
                      <p:stCondLst>
                        <p:cond delay="indefinite"/>
                      </p:stCondLst>
                      <p:childTnLst>
                        <p:par>
                          <p:cTn id="200" fill="hold">
                            <p:stCondLst>
                              <p:cond delay="0"/>
                            </p:stCondLst>
                            <p:childTnLst>
                              <p:par>
                                <p:cTn id="201" presetID="27" presetClass="entr" presetSubtype="0" fill="hold" grpId="0" nodeType="clickEffect">
                                  <p:stCondLst>
                                    <p:cond delay="0"/>
                                  </p:stCondLst>
                                  <p:iterate type="lt">
                                    <p:tmPct val="50000"/>
                                  </p:iterate>
                                  <p:childTnLst>
                                    <p:set>
                                      <p:cBhvr>
                                        <p:cTn id="202" dur="1" fill="hold">
                                          <p:stCondLst>
                                            <p:cond delay="0"/>
                                          </p:stCondLst>
                                        </p:cTn>
                                        <p:tgtEl>
                                          <p:spTgt spid="36"/>
                                        </p:tgtEl>
                                        <p:attrNameLst>
                                          <p:attrName>style.visibility</p:attrName>
                                        </p:attrNameLst>
                                      </p:cBhvr>
                                      <p:to>
                                        <p:strVal val="visible"/>
                                      </p:to>
                                    </p:set>
                                    <p:anim calcmode="discrete" valueType="clr">
                                      <p:cBhvr override="childStyle">
                                        <p:cTn id="203" dur="80"/>
                                        <p:tgtEl>
                                          <p:spTgt spid="36"/>
                                        </p:tgtEl>
                                        <p:attrNameLst>
                                          <p:attrName>style.color</p:attrName>
                                        </p:attrNameLst>
                                      </p:cBhvr>
                                      <p:tavLst>
                                        <p:tav tm="0">
                                          <p:val>
                                            <p:clrVal>
                                              <a:schemeClr val="accent2"/>
                                            </p:clrVal>
                                          </p:val>
                                        </p:tav>
                                        <p:tav tm="50000">
                                          <p:val>
                                            <p:clrVal>
                                              <a:schemeClr val="hlink"/>
                                            </p:clrVal>
                                          </p:val>
                                        </p:tav>
                                      </p:tavLst>
                                    </p:anim>
                                    <p:anim calcmode="discrete" valueType="clr">
                                      <p:cBhvr>
                                        <p:cTn id="204" dur="80"/>
                                        <p:tgtEl>
                                          <p:spTgt spid="36"/>
                                        </p:tgtEl>
                                        <p:attrNameLst>
                                          <p:attrName>fillcolor</p:attrName>
                                        </p:attrNameLst>
                                      </p:cBhvr>
                                      <p:tavLst>
                                        <p:tav tm="0">
                                          <p:val>
                                            <p:clrVal>
                                              <a:schemeClr val="accent2"/>
                                            </p:clrVal>
                                          </p:val>
                                        </p:tav>
                                        <p:tav tm="50000">
                                          <p:val>
                                            <p:clrVal>
                                              <a:schemeClr val="hlink"/>
                                            </p:clrVal>
                                          </p:val>
                                        </p:tav>
                                      </p:tavLst>
                                    </p:anim>
                                    <p:set>
                                      <p:cBhvr>
                                        <p:cTn id="205" dur="80"/>
                                        <p:tgtEl>
                                          <p:spTgt spid="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P spid="25" grpId="0"/>
      <p:bldP spid="26" grpId="0"/>
      <p:bldP spid="27" grpId="0"/>
      <p:bldP spid="29" grpId="0" build="allAtOnce"/>
      <p:bldP spid="29" grpId="1" build="allAtOnce"/>
      <p:bldP spid="30" grpId="0" build="allAtOnce"/>
      <p:bldP spid="31" grpId="0" animBg="1"/>
      <p:bldP spid="31" grpId="1" animBg="1"/>
      <p:bldP spid="32" grpId="0" animBg="1"/>
      <p:bldP spid="32" grpId="1" animBg="1"/>
      <p:bldP spid="33" grpId="0"/>
      <p:bldP spid="34" grpId="0" animBg="1"/>
      <p:bldP spid="35" grpId="0" animBg="1"/>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75000"/>
          </a:schemeClr>
        </a:solidFill>
        <a:effectLst/>
      </p:bgPr>
    </p:bg>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804496" y="2355053"/>
            <a:ext cx="7772400" cy="1625054"/>
          </a:xfrm>
          <a:prstGeom prst="rect">
            <a:avLst/>
          </a:prstGeom>
        </p:spPr>
        <p:txBody>
          <a:bodyPr spcFirstLastPara="1" wrap="square" lIns="91425" tIns="91425" rIns="91425" bIns="91425" anchor="b" anchorCtr="0">
            <a:noAutofit/>
          </a:bodyPr>
          <a:lstStyle/>
          <a:p>
            <a:endParaRPr b="1" dirty="0">
              <a:latin typeface="+mn-lt"/>
            </a:endParaRPr>
          </a:p>
          <a:p>
            <a:r>
              <a:rPr lang="en" sz="7200" b="1" dirty="0" smtClean="0">
                <a:latin typeface="+mn-lt"/>
              </a:rPr>
              <a:t>HOẠT ĐỘNG </a:t>
            </a:r>
            <a:r>
              <a:rPr lang="en" sz="11500" b="1" dirty="0" smtClean="0">
                <a:latin typeface="+mn-lt"/>
              </a:rPr>
              <a:t>1</a:t>
            </a:r>
            <a:endParaRPr sz="7200" b="1" dirty="0">
              <a:latin typeface="+mn-lt"/>
            </a:endParaRPr>
          </a:p>
        </p:txBody>
      </p:sp>
      <p:sp>
        <p:nvSpPr>
          <p:cNvPr id="83" name="Google Shape;83;p14"/>
          <p:cNvSpPr/>
          <p:nvPr/>
        </p:nvSpPr>
        <p:spPr>
          <a:xfrm>
            <a:off x="6969812" y="2121212"/>
            <a:ext cx="1824693" cy="1702276"/>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 name="Google Shape;84;p14"/>
          <p:cNvSpPr txBox="1">
            <a:spLocks noGrp="1"/>
          </p:cNvSpPr>
          <p:nvPr>
            <p:ph type="sldNum" idx="12"/>
          </p:nvPr>
        </p:nvSpPr>
        <p:spPr>
          <a:xfrm>
            <a:off x="4297651" y="5690226"/>
            <a:ext cx="548700" cy="310500"/>
          </a:xfrm>
          <a:prstGeom prst="rect">
            <a:avLst/>
          </a:prstGeom>
        </p:spPr>
        <p:txBody>
          <a:bodyPr spcFirstLastPara="1" wrap="square" lIns="91425" tIns="91425" rIns="91425" bIns="91425" anchor="t" anchorCtr="0">
            <a:noAutofit/>
          </a:bodyPr>
          <a:lstStyle/>
          <a:p>
            <a:fld id="{00000000-1234-1234-1234-123412341234}" type="slidenum">
              <a:rPr lang="en"/>
              <a:pPr/>
              <a:t>2</a:t>
            </a:fld>
            <a:endParaRPr/>
          </a:p>
        </p:txBody>
      </p:sp>
      <p:sp>
        <p:nvSpPr>
          <p:cNvPr id="3" name="Rounded Rectangle 2"/>
          <p:cNvSpPr/>
          <p:nvPr/>
        </p:nvSpPr>
        <p:spPr>
          <a:xfrm>
            <a:off x="369277" y="2013438"/>
            <a:ext cx="8642838" cy="3174023"/>
          </a:xfrm>
          <a:prstGeom prst="roundRect">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769307" y="4133988"/>
            <a:ext cx="5969977" cy="1556238"/>
          </a:xfrm>
          <a:prstGeom prst="roundRect">
            <a:avLst/>
          </a:prstGeom>
          <a:solidFill>
            <a:srgbClr val="C00000"/>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KHỞI ĐỘNG</a:t>
            </a:r>
            <a:endParaRPr lang="en-US" sz="4800" b="1" dirty="0"/>
          </a:p>
        </p:txBody>
      </p:sp>
    </p:spTree>
    <p:extLst>
      <p:ext uri="{BB962C8B-B14F-4D97-AF65-F5344CB8AC3E}">
        <p14:creationId xmlns:p14="http://schemas.microsoft.com/office/powerpoint/2010/main" val="655015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20</a:t>
            </a:fld>
            <a:endParaRPr lang="en"/>
          </a:p>
        </p:txBody>
      </p:sp>
      <p:sp>
        <p:nvSpPr>
          <p:cNvPr id="3" name="Rounded Rectangle 2"/>
          <p:cNvSpPr/>
          <p:nvPr/>
        </p:nvSpPr>
        <p:spPr>
          <a:xfrm>
            <a:off x="2276947" y="325925"/>
            <a:ext cx="4590107" cy="615635"/>
          </a:xfrm>
          <a:prstGeom prst="roundRect">
            <a:avLst/>
          </a:prstGeom>
          <a:solidFill>
            <a:srgbClr val="00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tx1"/>
                </a:solidFill>
              </a:rPr>
              <a:t>Một số tật khác</a:t>
            </a:r>
            <a:endParaRPr lang="vi-VN" sz="2400" b="1" dirty="0">
              <a:solidFill>
                <a:schemeClr val="tx1"/>
              </a:solidFill>
            </a:endParaRPr>
          </a:p>
        </p:txBody>
      </p:sp>
      <p:sp>
        <p:nvSpPr>
          <p:cNvPr id="4" name="Rounded Rectangle 3"/>
          <p:cNvSpPr/>
          <p:nvPr/>
        </p:nvSpPr>
        <p:spPr>
          <a:xfrm>
            <a:off x="138556" y="1729212"/>
            <a:ext cx="2731400" cy="615635"/>
          </a:xfrm>
          <a:prstGeom prst="round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tx1"/>
                </a:solidFill>
              </a:rPr>
              <a:t>Cận thị</a:t>
            </a:r>
            <a:endParaRPr lang="vi-VN" sz="2400" b="1" dirty="0">
              <a:solidFill>
                <a:schemeClr val="tx1"/>
              </a:solidFill>
            </a:endParaRPr>
          </a:p>
        </p:txBody>
      </p:sp>
      <p:sp>
        <p:nvSpPr>
          <p:cNvPr id="7" name="Rounded Rectangle 6"/>
          <p:cNvSpPr/>
          <p:nvPr/>
        </p:nvSpPr>
        <p:spPr>
          <a:xfrm>
            <a:off x="3206300" y="1729210"/>
            <a:ext cx="2731400" cy="615635"/>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tx1"/>
                </a:solidFill>
              </a:rPr>
              <a:t>Viễn thị</a:t>
            </a:r>
            <a:endParaRPr lang="vi-VN" sz="2400" b="1" dirty="0">
              <a:solidFill>
                <a:schemeClr val="tx1"/>
              </a:solidFill>
            </a:endParaRPr>
          </a:p>
        </p:txBody>
      </p:sp>
      <p:sp>
        <p:nvSpPr>
          <p:cNvPr id="8" name="Rounded Rectangle 7"/>
          <p:cNvSpPr/>
          <p:nvPr/>
        </p:nvSpPr>
        <p:spPr>
          <a:xfrm>
            <a:off x="6274044" y="1729209"/>
            <a:ext cx="2731400" cy="615635"/>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tx1"/>
                </a:solidFill>
              </a:rPr>
              <a:t>Loạn thị</a:t>
            </a:r>
            <a:endParaRPr lang="vi-VN" sz="2400" b="1" dirty="0">
              <a:solidFill>
                <a:schemeClr val="tx1"/>
              </a:solidFill>
            </a:endParaRPr>
          </a:p>
        </p:txBody>
      </p:sp>
      <p:pic>
        <p:nvPicPr>
          <p:cNvPr id="1026" name="Picture 2" descr="Phân biệt cận-viễn-loạn và cách cải thiện - CÔNG TY CỔ PHẦN Y TẾ VIỆT 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676" y="2697930"/>
            <a:ext cx="7620000" cy="364807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a:stCxn id="3" idx="2"/>
            <a:endCxn id="4" idx="0"/>
          </p:cNvCxnSpPr>
          <p:nvPr/>
        </p:nvCxnSpPr>
        <p:spPr>
          <a:xfrm flipH="1">
            <a:off x="1504256" y="941560"/>
            <a:ext cx="3067745" cy="7876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 idx="2"/>
            <a:endCxn id="7" idx="0"/>
          </p:cNvCxnSpPr>
          <p:nvPr/>
        </p:nvCxnSpPr>
        <p:spPr>
          <a:xfrm flipH="1">
            <a:off x="4572000" y="941560"/>
            <a:ext cx="1" cy="7876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2"/>
            <a:endCxn id="8" idx="0"/>
          </p:cNvCxnSpPr>
          <p:nvPr/>
        </p:nvCxnSpPr>
        <p:spPr>
          <a:xfrm>
            <a:off x="4572001" y="941560"/>
            <a:ext cx="3067743" cy="78764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81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21</a:t>
            </a:fld>
            <a:endParaRPr lang="en"/>
          </a:p>
        </p:txBody>
      </p:sp>
      <p:pic>
        <p:nvPicPr>
          <p:cNvPr id="4098" name="Picture 2" descr="Loạn thị có nên đeo kính khô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24" y="1260742"/>
            <a:ext cx="8196953" cy="379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079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22</a:t>
            </a:fld>
            <a:endParaRPr lang="en"/>
          </a:p>
        </p:txBody>
      </p:sp>
      <p:pic>
        <p:nvPicPr>
          <p:cNvPr id="2050" name="Picture 2" descr="Loạn thị có cần đeo kính thường xuyên không?"/>
          <p:cNvPicPr>
            <a:picLocks noChangeAspect="1" noChangeArrowheads="1"/>
          </p:cNvPicPr>
          <p:nvPr/>
        </p:nvPicPr>
        <p:blipFill rotWithShape="1">
          <a:blip r:embed="rId2">
            <a:extLst>
              <a:ext uri="{28A0092B-C50C-407E-A947-70E740481C1C}">
                <a14:useLocalDpi xmlns:a14="http://schemas.microsoft.com/office/drawing/2010/main" val="0"/>
              </a:ext>
            </a:extLst>
          </a:blip>
          <a:srcRect t="17637" b="5985"/>
          <a:stretch/>
        </p:blipFill>
        <p:spPr bwMode="auto">
          <a:xfrm>
            <a:off x="0" y="0"/>
            <a:ext cx="9161702" cy="43909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9350" y="4580999"/>
            <a:ext cx="8221029" cy="2123658"/>
          </a:xfrm>
          <a:prstGeom prst="rect">
            <a:avLst/>
          </a:prstGeom>
          <a:ln w="19050">
            <a:solidFill>
              <a:srgbClr val="0070C0"/>
            </a:solidFill>
            <a:prstDash val="sysDot"/>
          </a:ln>
        </p:spPr>
        <p:txBody>
          <a:bodyPr wrap="square">
            <a:spAutoFit/>
          </a:bodyPr>
          <a:lstStyle/>
          <a:p>
            <a:pPr marL="342900" indent="-342900" algn="just">
              <a:lnSpc>
                <a:spcPct val="120000"/>
              </a:lnSpc>
              <a:buFont typeface="Wingdings" panose="05000000000000000000" pitchFamily="2" charset="2"/>
              <a:buChar char="q"/>
            </a:pPr>
            <a:r>
              <a:rPr lang="en-US" sz="2200" dirty="0">
                <a:solidFill>
                  <a:srgbClr val="000000"/>
                </a:solidFill>
              </a:rPr>
              <a:t>H</a:t>
            </a:r>
            <a:r>
              <a:rPr lang="vi-VN" sz="2200" dirty="0" smtClean="0">
                <a:solidFill>
                  <a:srgbClr val="000000"/>
                </a:solidFill>
              </a:rPr>
              <a:t>ình </a:t>
            </a:r>
            <a:r>
              <a:rPr lang="vi-VN" sz="2200" dirty="0">
                <a:solidFill>
                  <a:srgbClr val="000000"/>
                </a:solidFill>
              </a:rPr>
              <a:t>ảnh của vật </a:t>
            </a:r>
            <a:r>
              <a:rPr lang="vi-VN" sz="2200" dirty="0">
                <a:solidFill>
                  <a:srgbClr val="FF0000"/>
                </a:solidFill>
              </a:rPr>
              <a:t>hội tụ tại nhiều điểm trên võng mạc</a:t>
            </a:r>
            <a:r>
              <a:rPr lang="vi-VN" sz="2200" dirty="0">
                <a:solidFill>
                  <a:srgbClr val="000000"/>
                </a:solidFill>
              </a:rPr>
              <a:t>, thay vì hội tụ ở một điểm như mắt chính thị. </a:t>
            </a:r>
            <a:endParaRPr lang="en-US" sz="2200" dirty="0" smtClean="0">
              <a:solidFill>
                <a:srgbClr val="000000"/>
              </a:solidFill>
            </a:endParaRPr>
          </a:p>
          <a:p>
            <a:pPr marL="342900" indent="-342900" algn="just">
              <a:lnSpc>
                <a:spcPct val="120000"/>
              </a:lnSpc>
              <a:buFont typeface="Wingdings" panose="05000000000000000000" pitchFamily="2" charset="2"/>
              <a:buChar char="q"/>
            </a:pPr>
            <a:r>
              <a:rPr lang="vi-VN" sz="2200" dirty="0" smtClean="0">
                <a:solidFill>
                  <a:srgbClr val="000000"/>
                </a:solidFill>
              </a:rPr>
              <a:t>Điều </a:t>
            </a:r>
            <a:r>
              <a:rPr lang="vi-VN" sz="2200" dirty="0">
                <a:solidFill>
                  <a:srgbClr val="000000"/>
                </a:solidFill>
              </a:rPr>
              <a:t>đó làm cho mắt bệnh nhân không thể nhìn rõ vật, </a:t>
            </a:r>
            <a:r>
              <a:rPr lang="vi-VN" sz="2200" dirty="0">
                <a:solidFill>
                  <a:srgbClr val="FF0000"/>
                </a:solidFill>
              </a:rPr>
              <a:t>hình ảnh bị nhỏe, cảm giác như hoa mắt</a:t>
            </a:r>
            <a:r>
              <a:rPr lang="vi-VN" sz="2200" dirty="0">
                <a:solidFill>
                  <a:srgbClr val="000000"/>
                </a:solidFill>
              </a:rPr>
              <a:t>. Thông thường, tật loạn thị đi kèm với tật cận thị và viễn thị.</a:t>
            </a:r>
            <a:endParaRPr lang="en-US" sz="2200" dirty="0"/>
          </a:p>
        </p:txBody>
      </p:sp>
    </p:spTree>
    <p:extLst>
      <p:ext uri="{BB962C8B-B14F-4D97-AF65-F5344CB8AC3E}">
        <p14:creationId xmlns:p14="http://schemas.microsoft.com/office/powerpoint/2010/main" val="317905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23</a:t>
            </a:fld>
            <a:endParaRPr lang="en"/>
          </a:p>
        </p:txBody>
      </p:sp>
      <p:pic>
        <p:nvPicPr>
          <p:cNvPr id="3074" name="Picture 2" descr="Loạn thị có nên đeo kính khô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445" y="0"/>
            <a:ext cx="7013081" cy="32435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OẠN THỊ CÓ THỂ ĐIỀU TRỊ ĐƯỢC KHÔNG?"/>
          <p:cNvPicPr>
            <a:picLocks noChangeAspect="1" noChangeArrowheads="1"/>
          </p:cNvPicPr>
          <p:nvPr/>
        </p:nvPicPr>
        <p:blipFill rotWithShape="1">
          <a:blip r:embed="rId3">
            <a:extLst>
              <a:ext uri="{28A0092B-C50C-407E-A947-70E740481C1C}">
                <a14:useLocalDpi xmlns:a14="http://schemas.microsoft.com/office/drawing/2010/main" val="0"/>
              </a:ext>
            </a:extLst>
          </a:blip>
          <a:srcRect t="9979" b="10303"/>
          <a:stretch/>
        </p:blipFill>
        <p:spPr bwMode="auto">
          <a:xfrm>
            <a:off x="1171444" y="3243551"/>
            <a:ext cx="6801113" cy="361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149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24</a:t>
            </a:fld>
            <a:endParaRPr lang="en"/>
          </a:p>
        </p:txBody>
      </p:sp>
      <p:pic>
        <p:nvPicPr>
          <p:cNvPr id="3" name="Picture 4" descr="loạn th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7651" y="2387540"/>
            <a:ext cx="4660844" cy="438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58022" y="1142377"/>
            <a:ext cx="8270341" cy="1311128"/>
          </a:xfrm>
          <a:prstGeom prst="rect">
            <a:avLst/>
          </a:prstGeom>
          <a:ln w="19050">
            <a:solidFill>
              <a:srgbClr val="00B0F0"/>
            </a:solidFill>
          </a:ln>
        </p:spPr>
        <p:txBody>
          <a:bodyPr wrap="square">
            <a:spAutoFit/>
          </a:bodyPr>
          <a:lstStyle/>
          <a:p>
            <a:pPr marL="342900" indent="-342900" algn="just">
              <a:lnSpc>
                <a:spcPct val="120000"/>
              </a:lnSpc>
              <a:buFont typeface="Wingdings" panose="05000000000000000000" pitchFamily="2" charset="2"/>
              <a:buChar char="q"/>
            </a:pPr>
            <a:r>
              <a:rPr lang="vi-VN" sz="2200" dirty="0">
                <a:solidFill>
                  <a:srgbClr val="000000"/>
                </a:solidFill>
              </a:rPr>
              <a:t>Nguyên nhân chủ yếu dẫn đến loạn thị là </a:t>
            </a:r>
            <a:r>
              <a:rPr lang="vi-VN" sz="2200" dirty="0">
                <a:solidFill>
                  <a:srgbClr val="FF0000"/>
                </a:solidFill>
              </a:rPr>
              <a:t>do giác mạc có hình dạng cầu không đều,</a:t>
            </a:r>
            <a:r>
              <a:rPr lang="vi-VN" sz="2200" dirty="0">
                <a:solidFill>
                  <a:srgbClr val="000000"/>
                </a:solidFill>
              </a:rPr>
              <a:t> làm mất khả năng hội tụ ánh sáng trên các trục khác nhau.</a:t>
            </a:r>
          </a:p>
        </p:txBody>
      </p:sp>
      <p:sp>
        <p:nvSpPr>
          <p:cNvPr id="5" name="Rectangle 4"/>
          <p:cNvSpPr/>
          <p:nvPr/>
        </p:nvSpPr>
        <p:spPr>
          <a:xfrm>
            <a:off x="258022" y="2596659"/>
            <a:ext cx="3912880" cy="2936188"/>
          </a:xfrm>
          <a:prstGeom prst="rect">
            <a:avLst/>
          </a:prstGeom>
          <a:ln w="19050">
            <a:solidFill>
              <a:srgbClr val="00B0F0"/>
            </a:solidFill>
          </a:ln>
        </p:spPr>
        <p:txBody>
          <a:bodyPr wrap="square">
            <a:spAutoFit/>
          </a:bodyPr>
          <a:lstStyle/>
          <a:p>
            <a:pPr marL="342900" indent="-342900" algn="just">
              <a:lnSpc>
                <a:spcPct val="120000"/>
              </a:lnSpc>
              <a:buFont typeface="Wingdings" panose="05000000000000000000" pitchFamily="2" charset="2"/>
              <a:buChar char="q"/>
            </a:pPr>
            <a:r>
              <a:rPr lang="vi-VN" sz="2200" dirty="0">
                <a:solidFill>
                  <a:srgbClr val="000000"/>
                </a:solidFill>
              </a:rPr>
              <a:t>Để khắc phục loạn thị, cần sử dụng </a:t>
            </a:r>
            <a:r>
              <a:rPr lang="vi-VN" sz="2200" dirty="0">
                <a:solidFill>
                  <a:srgbClr val="FF0000"/>
                </a:solidFill>
              </a:rPr>
              <a:t>thấu kính trụ </a:t>
            </a:r>
            <a:r>
              <a:rPr lang="vi-VN" sz="2200" dirty="0">
                <a:solidFill>
                  <a:srgbClr val="000000"/>
                </a:solidFill>
              </a:rPr>
              <a:t>(kính có một mặt phẳng và một mặt trụ. Một kính trụ có thể coi như một sự chồng khít của rất nhiều thấu kính hội tụ hay phân kỳ.</a:t>
            </a:r>
          </a:p>
        </p:txBody>
      </p:sp>
      <p:sp>
        <p:nvSpPr>
          <p:cNvPr id="6" name="Rectangle 5"/>
          <p:cNvSpPr/>
          <p:nvPr/>
        </p:nvSpPr>
        <p:spPr>
          <a:xfrm>
            <a:off x="1292380" y="132987"/>
            <a:ext cx="6201623" cy="72427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LOẠN THỊ</a:t>
            </a:r>
            <a:endParaRPr lang="en-US" sz="3200" b="1" dirty="0"/>
          </a:p>
        </p:txBody>
      </p:sp>
    </p:spTree>
    <p:extLst>
      <p:ext uri="{BB962C8B-B14F-4D97-AF65-F5344CB8AC3E}">
        <p14:creationId xmlns:p14="http://schemas.microsoft.com/office/powerpoint/2010/main" val="404350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40000"/>
            <a:lumOff val="60000"/>
          </a:schemeClr>
        </a:solidFill>
        <a:effectLst/>
      </p:bgPr>
    </p:bg>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804496" y="2355053"/>
            <a:ext cx="7772400" cy="1625054"/>
          </a:xfrm>
          <a:prstGeom prst="rect">
            <a:avLst/>
          </a:prstGeom>
        </p:spPr>
        <p:txBody>
          <a:bodyPr spcFirstLastPara="1" wrap="square" lIns="91425" tIns="91425" rIns="91425" bIns="91425" anchor="b" anchorCtr="0">
            <a:noAutofit/>
          </a:bodyPr>
          <a:lstStyle/>
          <a:p>
            <a:endParaRPr b="1" dirty="0">
              <a:latin typeface="+mn-lt"/>
            </a:endParaRPr>
          </a:p>
          <a:p>
            <a:r>
              <a:rPr lang="en" sz="7200" b="1" dirty="0" smtClean="0">
                <a:latin typeface="+mn-lt"/>
              </a:rPr>
              <a:t>HOẠT ĐỘNG </a:t>
            </a:r>
            <a:r>
              <a:rPr lang="en" sz="11500" b="1" dirty="0" smtClean="0">
                <a:latin typeface="+mn-lt"/>
              </a:rPr>
              <a:t>3</a:t>
            </a:r>
            <a:endParaRPr sz="7200" b="1" dirty="0">
              <a:latin typeface="+mn-lt"/>
            </a:endParaRPr>
          </a:p>
        </p:txBody>
      </p:sp>
      <p:sp>
        <p:nvSpPr>
          <p:cNvPr id="83" name="Google Shape;83;p14"/>
          <p:cNvSpPr/>
          <p:nvPr/>
        </p:nvSpPr>
        <p:spPr>
          <a:xfrm>
            <a:off x="6890681" y="2201172"/>
            <a:ext cx="1824693" cy="1702276"/>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 name="Google Shape;84;p14"/>
          <p:cNvSpPr txBox="1">
            <a:spLocks noGrp="1"/>
          </p:cNvSpPr>
          <p:nvPr>
            <p:ph type="sldNum" idx="12"/>
          </p:nvPr>
        </p:nvSpPr>
        <p:spPr>
          <a:xfrm>
            <a:off x="4297651" y="5690226"/>
            <a:ext cx="548700" cy="310500"/>
          </a:xfrm>
          <a:prstGeom prst="rect">
            <a:avLst/>
          </a:prstGeom>
        </p:spPr>
        <p:txBody>
          <a:bodyPr spcFirstLastPara="1" wrap="square" lIns="91425" tIns="91425" rIns="91425" bIns="91425" anchor="t" anchorCtr="0">
            <a:noAutofit/>
          </a:bodyPr>
          <a:lstStyle/>
          <a:p>
            <a:fld id="{00000000-1234-1234-1234-123412341234}" type="slidenum">
              <a:rPr lang="en"/>
              <a:pPr/>
              <a:t>25</a:t>
            </a:fld>
            <a:endParaRPr/>
          </a:p>
        </p:txBody>
      </p:sp>
      <p:sp>
        <p:nvSpPr>
          <p:cNvPr id="3" name="Rounded Rectangle 2"/>
          <p:cNvSpPr/>
          <p:nvPr/>
        </p:nvSpPr>
        <p:spPr>
          <a:xfrm>
            <a:off x="669956" y="2013438"/>
            <a:ext cx="8175280" cy="3174023"/>
          </a:xfrm>
          <a:prstGeom prst="roundRect">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Rounded Rectangle 3"/>
          <p:cNvSpPr/>
          <p:nvPr/>
        </p:nvSpPr>
        <p:spPr>
          <a:xfrm>
            <a:off x="2387101" y="4479482"/>
            <a:ext cx="4607190" cy="1556238"/>
          </a:xfrm>
          <a:prstGeom prst="roundRect">
            <a:avLst/>
          </a:prstGeom>
          <a:solidFill>
            <a:srgbClr val="99FF66"/>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rPr>
              <a:t>LUYỆN TẬP</a:t>
            </a:r>
            <a:endParaRPr lang="en-US" sz="4800" b="1" dirty="0">
              <a:solidFill>
                <a:schemeClr val="tx1"/>
              </a:solidFill>
            </a:endParaRPr>
          </a:p>
        </p:txBody>
      </p:sp>
    </p:spTree>
    <p:extLst>
      <p:ext uri="{BB962C8B-B14F-4D97-AF65-F5344CB8AC3E}">
        <p14:creationId xmlns:p14="http://schemas.microsoft.com/office/powerpoint/2010/main" val="14546240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26</a:t>
            </a:fld>
            <a:endParaRPr lang="en"/>
          </a:p>
        </p:txBody>
      </p:sp>
      <p:sp>
        <p:nvSpPr>
          <p:cNvPr id="10" name="Text Box 20"/>
          <p:cNvSpPr txBox="1">
            <a:spLocks noChangeArrowheads="1"/>
          </p:cNvSpPr>
          <p:nvPr/>
        </p:nvSpPr>
        <p:spPr bwMode="auto">
          <a:xfrm>
            <a:off x="233484" y="2904459"/>
            <a:ext cx="8702675" cy="201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eaLnBrk="1" hangingPunct="1">
              <a:lnSpc>
                <a:spcPct val="130000"/>
              </a:lnSpc>
              <a:spcBef>
                <a:spcPct val="0"/>
              </a:spcBef>
              <a:buFont typeface="Wingdings" panose="05000000000000000000" pitchFamily="2" charset="2"/>
              <a:buChar char="Ø"/>
            </a:pPr>
            <a:r>
              <a:rPr lang="vi-VN" altLang="vi-VN" sz="2400" dirty="0" smtClean="0">
                <a:latin typeface="+mn-lt"/>
              </a:rPr>
              <a:t>Để kiểm tra xem thấu kính của bạn em có phải là thấu kính phân kỳ hay không ta có thể xem kính đó có cho ảnh ảo nhỏ hơn vật hay không. </a:t>
            </a:r>
            <a:endParaRPr lang="en-US" altLang="vi-VN" sz="2400" dirty="0" smtClean="0">
              <a:latin typeface="+mn-lt"/>
            </a:endParaRPr>
          </a:p>
          <a:p>
            <a:pPr marL="342900" indent="-342900" algn="just" eaLnBrk="1" hangingPunct="1">
              <a:lnSpc>
                <a:spcPct val="130000"/>
              </a:lnSpc>
              <a:spcBef>
                <a:spcPct val="0"/>
              </a:spcBef>
              <a:buFont typeface="Wingdings" panose="05000000000000000000" pitchFamily="2" charset="2"/>
              <a:buChar char="Ø"/>
            </a:pPr>
            <a:r>
              <a:rPr lang="vi-VN" altLang="vi-VN" sz="2400" dirty="0" smtClean="0">
                <a:latin typeface="+mn-lt"/>
              </a:rPr>
              <a:t>Kính của người già thì ngược lại, cho ảnh ảo lớn hơn vật.</a:t>
            </a:r>
            <a:endParaRPr lang="vi-VN" altLang="vi-VN" sz="2400" dirty="0">
              <a:latin typeface="+mn-lt"/>
            </a:endParaRPr>
          </a:p>
        </p:txBody>
      </p:sp>
      <p:sp>
        <p:nvSpPr>
          <p:cNvPr id="11" name="Text Box 16"/>
          <p:cNvSpPr txBox="1">
            <a:spLocks noChangeArrowheads="1"/>
          </p:cNvSpPr>
          <p:nvPr/>
        </p:nvSpPr>
        <p:spPr bwMode="auto">
          <a:xfrm>
            <a:off x="233483" y="1377810"/>
            <a:ext cx="8702676" cy="105259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30000"/>
              </a:lnSpc>
              <a:spcBef>
                <a:spcPct val="0"/>
              </a:spcBef>
              <a:buFontTx/>
              <a:buNone/>
            </a:pPr>
            <a:r>
              <a:rPr lang="vi-VN" altLang="vi-VN" sz="2400" b="1" dirty="0" smtClean="0">
                <a:solidFill>
                  <a:srgbClr val="0070C0"/>
                </a:solidFill>
                <a:latin typeface="+mn-lt"/>
              </a:rPr>
              <a:t>C7. </a:t>
            </a:r>
            <a:r>
              <a:rPr lang="vi-VN" altLang="vi-VN" sz="2400" dirty="0" smtClean="0">
                <a:solidFill>
                  <a:srgbClr val="0070C0"/>
                </a:solidFill>
                <a:latin typeface="+mn-lt"/>
              </a:rPr>
              <a:t>Hãy tìm cách kiểm tra xem kính của bạn em và kính của người già là thấu kính hội tụ hay phân kỳ. </a:t>
            </a:r>
            <a:endParaRPr lang="vi-VN" altLang="vi-VN" sz="2400" dirty="0">
              <a:solidFill>
                <a:srgbClr val="0070C0"/>
              </a:solidFill>
              <a:latin typeface="+mn-lt"/>
            </a:endParaRPr>
          </a:p>
        </p:txBody>
      </p:sp>
      <p:sp>
        <p:nvSpPr>
          <p:cNvPr id="12" name="Text Box 3"/>
          <p:cNvSpPr txBox="1">
            <a:spLocks noChangeArrowheads="1"/>
          </p:cNvSpPr>
          <p:nvPr/>
        </p:nvSpPr>
        <p:spPr bwMode="auto">
          <a:xfrm>
            <a:off x="-9525" y="-9548"/>
            <a:ext cx="9188694" cy="763094"/>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ts val="0"/>
              </a:spcBef>
              <a:buFontTx/>
              <a:buNone/>
            </a:pPr>
            <a:r>
              <a:rPr lang="en-US" altLang="vi-VN" sz="4000" b="1" dirty="0" smtClean="0">
                <a:latin typeface="+mn-lt"/>
              </a:rPr>
              <a:t>III. VẬN DỤNG</a:t>
            </a:r>
            <a:endParaRPr lang="en-US" altLang="vi-VN" sz="4000" b="1" dirty="0">
              <a:latin typeface="+mn-lt"/>
            </a:endParaRPr>
          </a:p>
        </p:txBody>
      </p:sp>
    </p:spTree>
    <p:extLst>
      <p:ext uri="{BB962C8B-B14F-4D97-AF65-F5344CB8AC3E}">
        <p14:creationId xmlns:p14="http://schemas.microsoft.com/office/powerpoint/2010/main" val="107992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27</a:t>
            </a:fld>
            <a:endParaRPr lang="en"/>
          </a:p>
        </p:txBody>
      </p:sp>
      <p:sp>
        <p:nvSpPr>
          <p:cNvPr id="12" name="Text Box 3"/>
          <p:cNvSpPr txBox="1">
            <a:spLocks noChangeArrowheads="1"/>
          </p:cNvSpPr>
          <p:nvPr/>
        </p:nvSpPr>
        <p:spPr bwMode="auto">
          <a:xfrm>
            <a:off x="-9525" y="-9548"/>
            <a:ext cx="9188694" cy="763094"/>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ts val="0"/>
              </a:spcBef>
              <a:buFontTx/>
              <a:buNone/>
            </a:pPr>
            <a:r>
              <a:rPr lang="en-US" altLang="vi-VN" sz="4000" b="1" dirty="0" smtClean="0">
                <a:latin typeface="+mn-lt"/>
              </a:rPr>
              <a:t>III. VẬN DỤNG</a:t>
            </a:r>
            <a:endParaRPr lang="en-US" altLang="vi-VN" sz="4000" b="1" dirty="0">
              <a:latin typeface="+mn-lt"/>
            </a:endParaRPr>
          </a:p>
        </p:txBody>
      </p:sp>
      <p:sp>
        <p:nvSpPr>
          <p:cNvPr id="6" name="Text Box 19"/>
          <p:cNvSpPr txBox="1">
            <a:spLocks noChangeArrowheads="1"/>
          </p:cNvSpPr>
          <p:nvPr/>
        </p:nvSpPr>
        <p:spPr bwMode="auto">
          <a:xfrm>
            <a:off x="170287" y="879777"/>
            <a:ext cx="8820150" cy="142192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r>
              <a:rPr lang="vi-VN" altLang="vi-VN" sz="2400" b="1" dirty="0" smtClean="0">
                <a:solidFill>
                  <a:srgbClr val="0070C0"/>
                </a:solidFill>
                <a:latin typeface="+mn-lt"/>
              </a:rPr>
              <a:t>C8. </a:t>
            </a:r>
            <a:r>
              <a:rPr lang="vi-VN" altLang="vi-VN" sz="2400" dirty="0" smtClean="0">
                <a:solidFill>
                  <a:srgbClr val="0070C0"/>
                </a:solidFill>
                <a:latin typeface="+mn-lt"/>
              </a:rPr>
              <a:t>Hãy tìm cách so sánh khoảng cực cận của mắt em với khoảng  cực cận của mắt một bạn em bị cận thị và khoảng cực cận của một người già, rồi rút ra kết luận cần thiết. </a:t>
            </a:r>
            <a:endParaRPr lang="vi-VN" altLang="vi-VN" sz="2400" dirty="0">
              <a:solidFill>
                <a:srgbClr val="0070C0"/>
              </a:solidFill>
              <a:latin typeface="+mn-lt"/>
            </a:endParaRPr>
          </a:p>
        </p:txBody>
      </p:sp>
      <p:sp>
        <p:nvSpPr>
          <p:cNvPr id="7" name="Text Box 20"/>
          <p:cNvSpPr txBox="1">
            <a:spLocks noChangeArrowheads="1"/>
          </p:cNvSpPr>
          <p:nvPr/>
        </p:nvSpPr>
        <p:spPr bwMode="auto">
          <a:xfrm>
            <a:off x="234211" y="2875089"/>
            <a:ext cx="869230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r>
              <a:rPr lang="vi-VN" altLang="vi-VN" sz="2000" dirty="0" smtClean="0">
                <a:latin typeface="+mn-lt"/>
              </a:rPr>
              <a:t>Có thể lấy dòng chữ trong trang sách để so sánh. Khi không đeo kính, bạn em phải để gần mắt hơn em (vì C</a:t>
            </a:r>
            <a:r>
              <a:rPr lang="vi-VN" altLang="vi-VN" sz="2000" baseline="-25000" dirty="0" smtClean="0">
                <a:latin typeface="+mn-lt"/>
              </a:rPr>
              <a:t>V</a:t>
            </a:r>
            <a:r>
              <a:rPr lang="vi-VN" altLang="vi-VN" sz="2000" dirty="0" smtClean="0">
                <a:latin typeface="+mn-lt"/>
              </a:rPr>
              <a:t> gần mắt); người già phải để xa mắt hơn em (vì C</a:t>
            </a:r>
            <a:r>
              <a:rPr lang="vi-VN" altLang="vi-VN" sz="2000" baseline="-25000" dirty="0" smtClean="0">
                <a:latin typeface="+mn-lt"/>
              </a:rPr>
              <a:t>C</a:t>
            </a:r>
            <a:r>
              <a:rPr lang="vi-VN" altLang="vi-VN" sz="2000" dirty="0" smtClean="0">
                <a:latin typeface="+mn-lt"/>
              </a:rPr>
              <a:t> xa mắt). Muốn nhìn tương đối bình thường bạn em phải đeo kính cận thị (TKPK), người già phải đeo kính lão (TKHT) để tạo ra ảnh ảo hiện lên trong khoảng cực cận đến cực viễn. </a:t>
            </a:r>
            <a:endParaRPr lang="vi-VN" altLang="vi-VN" sz="2000" dirty="0">
              <a:latin typeface="+mn-lt"/>
            </a:endParaRPr>
          </a:p>
        </p:txBody>
      </p:sp>
      <p:sp>
        <p:nvSpPr>
          <p:cNvPr id="8" name="Rectangle 81"/>
          <p:cNvSpPr>
            <a:spLocks noChangeArrowheads="1"/>
          </p:cNvSpPr>
          <p:nvPr/>
        </p:nvSpPr>
        <p:spPr bwMode="auto">
          <a:xfrm>
            <a:off x="234211" y="5584306"/>
            <a:ext cx="8491427" cy="461665"/>
          </a:xfrm>
          <a:prstGeom prst="rect">
            <a:avLst/>
          </a:prstGeom>
          <a:solidFill>
            <a:srgbClr val="FFFF00"/>
          </a:solidFill>
          <a:ln>
            <a:noFill/>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ts val="0"/>
              </a:spcBef>
              <a:buFontTx/>
              <a:buNone/>
            </a:pPr>
            <a:r>
              <a:rPr lang="vi-VN" altLang="vi-VN" sz="2000" b="1" dirty="0" smtClean="0">
                <a:latin typeface="+mn-lt"/>
              </a:rPr>
              <a:t>Khoảng C</a:t>
            </a:r>
            <a:r>
              <a:rPr lang="vi-VN" altLang="vi-VN" sz="2000" b="1" baseline="-25000" dirty="0" smtClean="0">
                <a:latin typeface="+mn-lt"/>
              </a:rPr>
              <a:t>C </a:t>
            </a:r>
            <a:r>
              <a:rPr lang="vi-VN" altLang="vi-VN" sz="2000" b="1" dirty="0" smtClean="0">
                <a:latin typeface="+mn-lt"/>
              </a:rPr>
              <a:t>(mắt cận)&lt; khoảng C</a:t>
            </a:r>
            <a:r>
              <a:rPr lang="vi-VN" altLang="vi-VN" sz="2000" b="1" baseline="-25000" dirty="0" smtClean="0">
                <a:latin typeface="+mn-lt"/>
              </a:rPr>
              <a:t>C</a:t>
            </a:r>
            <a:r>
              <a:rPr lang="vi-VN" altLang="vi-VN" sz="2000" b="1" dirty="0" smtClean="0">
                <a:latin typeface="+mn-lt"/>
              </a:rPr>
              <a:t> (mắt thường)&lt; khoảng C</a:t>
            </a:r>
            <a:r>
              <a:rPr lang="vi-VN" altLang="vi-VN" sz="2000" b="1" baseline="-25000" dirty="0" smtClean="0">
                <a:latin typeface="+mn-lt"/>
              </a:rPr>
              <a:t>C</a:t>
            </a:r>
            <a:r>
              <a:rPr lang="vi-VN" altLang="vi-VN" sz="2000" b="1" dirty="0" smtClean="0">
                <a:latin typeface="+mn-lt"/>
              </a:rPr>
              <a:t>(mắt lão)</a:t>
            </a:r>
            <a:endParaRPr lang="vi-VN" altLang="vi-VN" sz="2000" b="1" dirty="0">
              <a:latin typeface="+mn-lt"/>
            </a:endParaRPr>
          </a:p>
        </p:txBody>
      </p:sp>
      <p:grpSp>
        <p:nvGrpSpPr>
          <p:cNvPr id="9" name="Group 104"/>
          <p:cNvGrpSpPr>
            <a:grpSpLocks/>
          </p:cNvGrpSpPr>
          <p:nvPr/>
        </p:nvGrpSpPr>
        <p:grpSpPr bwMode="auto">
          <a:xfrm>
            <a:off x="2041525" y="2394076"/>
            <a:ext cx="6884988" cy="3028950"/>
            <a:chOff x="1260" y="960"/>
            <a:chExt cx="4337" cy="1908"/>
          </a:xfrm>
        </p:grpSpPr>
        <p:grpSp>
          <p:nvGrpSpPr>
            <p:cNvPr id="13" name="Group 82"/>
            <p:cNvGrpSpPr>
              <a:grpSpLocks/>
            </p:cNvGrpSpPr>
            <p:nvPr/>
          </p:nvGrpSpPr>
          <p:grpSpPr bwMode="auto">
            <a:xfrm>
              <a:off x="3371" y="960"/>
              <a:ext cx="711" cy="600"/>
              <a:chOff x="3646" y="2919"/>
              <a:chExt cx="967" cy="861"/>
            </a:xfrm>
          </p:grpSpPr>
          <p:sp>
            <p:nvSpPr>
              <p:cNvPr id="33" name="Oval 83"/>
              <p:cNvSpPr>
                <a:spLocks noChangeArrowheads="1"/>
              </p:cNvSpPr>
              <p:nvPr/>
            </p:nvSpPr>
            <p:spPr bwMode="auto">
              <a:xfrm>
                <a:off x="3646" y="3169"/>
                <a:ext cx="430" cy="428"/>
              </a:xfrm>
              <a:prstGeom prst="ellipse">
                <a:avLst/>
              </a:prstGeom>
              <a:solidFill>
                <a:srgbClr val="FFFFCC"/>
              </a:solidFill>
              <a:ln w="38100">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endParaRPr lang="vi-VN" altLang="vi-VN" sz="2000">
                  <a:latin typeface="+mn-lt"/>
                </a:endParaRPr>
              </a:p>
            </p:txBody>
          </p:sp>
          <p:sp>
            <p:nvSpPr>
              <p:cNvPr id="34" name="Oval 84"/>
              <p:cNvSpPr>
                <a:spLocks noChangeArrowheads="1"/>
              </p:cNvSpPr>
              <p:nvPr/>
            </p:nvSpPr>
            <p:spPr bwMode="auto">
              <a:xfrm>
                <a:off x="3754" y="2919"/>
                <a:ext cx="859" cy="861"/>
              </a:xfrm>
              <a:prstGeom prst="ellipse">
                <a:avLst/>
              </a:prstGeom>
              <a:solidFill>
                <a:srgbClr val="FFFFCC"/>
              </a:solidFill>
              <a:ln w="38100">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endParaRPr lang="vi-VN" altLang="vi-VN" sz="2000">
                  <a:latin typeface="+mn-lt"/>
                </a:endParaRPr>
              </a:p>
            </p:txBody>
          </p:sp>
        </p:grpSp>
        <p:sp>
          <p:nvSpPr>
            <p:cNvPr id="14" name="AutoShape 85"/>
            <p:cNvSpPr>
              <a:spLocks noChangeArrowheads="1"/>
            </p:cNvSpPr>
            <p:nvPr/>
          </p:nvSpPr>
          <p:spPr bwMode="auto">
            <a:xfrm>
              <a:off x="4304" y="2436"/>
              <a:ext cx="886" cy="384"/>
            </a:xfrm>
            <a:prstGeom prst="flowChartAlternateProcess">
              <a:avLst/>
            </a:prstGeom>
            <a:noFill/>
            <a:ln>
              <a:noFill/>
            </a:ln>
            <a:effectLst/>
            <a:extLst>
              <a:ext uri="{909E8E84-426E-40DD-AFC4-6F175D3DCCD1}">
                <a14:hiddenFill xmlns:a14="http://schemas.microsoft.com/office/drawing/2010/main">
                  <a:gradFill rotWithShape="1">
                    <a:gsLst>
                      <a:gs pos="0">
                        <a:srgbClr val="FFFF99"/>
                      </a:gs>
                      <a:gs pos="100000">
                        <a:srgbClr val="FFFFCC"/>
                      </a:gs>
                    </a:gsLst>
                    <a:lin ang="5400000" scaled="1"/>
                  </a:gradFill>
                </a14:hiddenFill>
              </a:ext>
              <a:ext uri="{91240B29-F687-4F45-9708-019B960494DF}">
                <a14:hiddenLine xmlns:a14="http://schemas.microsoft.com/office/drawing/2010/main" w="57150">
                  <a:solidFill>
                    <a:srgbClr val="CC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endParaRPr lang="vi-VN" altLang="vi-VN" sz="2000" b="1">
                <a:latin typeface="+mn-lt"/>
              </a:endParaRPr>
            </a:p>
          </p:txBody>
        </p:sp>
        <p:grpSp>
          <p:nvGrpSpPr>
            <p:cNvPr id="15" name="Group 86"/>
            <p:cNvGrpSpPr>
              <a:grpSpLocks/>
            </p:cNvGrpSpPr>
            <p:nvPr/>
          </p:nvGrpSpPr>
          <p:grpSpPr bwMode="auto">
            <a:xfrm>
              <a:off x="3391" y="1614"/>
              <a:ext cx="711" cy="600"/>
              <a:chOff x="3646" y="2919"/>
              <a:chExt cx="967" cy="861"/>
            </a:xfrm>
          </p:grpSpPr>
          <p:sp>
            <p:nvSpPr>
              <p:cNvPr id="31" name="Oval 87"/>
              <p:cNvSpPr>
                <a:spLocks noChangeArrowheads="1"/>
              </p:cNvSpPr>
              <p:nvPr/>
            </p:nvSpPr>
            <p:spPr bwMode="auto">
              <a:xfrm>
                <a:off x="3646" y="3169"/>
                <a:ext cx="430" cy="428"/>
              </a:xfrm>
              <a:prstGeom prst="ellipse">
                <a:avLst/>
              </a:prstGeom>
              <a:solidFill>
                <a:srgbClr val="FFFFCC"/>
              </a:solidFill>
              <a:ln w="38100">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endParaRPr lang="vi-VN" altLang="vi-VN" sz="2000">
                  <a:latin typeface="+mn-lt"/>
                </a:endParaRPr>
              </a:p>
            </p:txBody>
          </p:sp>
          <p:sp>
            <p:nvSpPr>
              <p:cNvPr id="32" name="Oval 88"/>
              <p:cNvSpPr>
                <a:spLocks noChangeArrowheads="1"/>
              </p:cNvSpPr>
              <p:nvPr/>
            </p:nvSpPr>
            <p:spPr bwMode="auto">
              <a:xfrm>
                <a:off x="3754" y="2919"/>
                <a:ext cx="859" cy="861"/>
              </a:xfrm>
              <a:prstGeom prst="ellipse">
                <a:avLst/>
              </a:prstGeom>
              <a:solidFill>
                <a:srgbClr val="FFFFCC"/>
              </a:solidFill>
              <a:ln w="38100">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endParaRPr lang="vi-VN" altLang="vi-VN" sz="2000">
                  <a:latin typeface="+mn-lt"/>
                </a:endParaRPr>
              </a:p>
            </p:txBody>
          </p:sp>
        </p:grpSp>
        <p:grpSp>
          <p:nvGrpSpPr>
            <p:cNvPr id="16" name="Group 89"/>
            <p:cNvGrpSpPr>
              <a:grpSpLocks/>
            </p:cNvGrpSpPr>
            <p:nvPr/>
          </p:nvGrpSpPr>
          <p:grpSpPr bwMode="auto">
            <a:xfrm>
              <a:off x="3407" y="2268"/>
              <a:ext cx="711" cy="600"/>
              <a:chOff x="3646" y="2919"/>
              <a:chExt cx="967" cy="861"/>
            </a:xfrm>
          </p:grpSpPr>
          <p:sp>
            <p:nvSpPr>
              <p:cNvPr id="29" name="Oval 90"/>
              <p:cNvSpPr>
                <a:spLocks noChangeArrowheads="1"/>
              </p:cNvSpPr>
              <p:nvPr/>
            </p:nvSpPr>
            <p:spPr bwMode="auto">
              <a:xfrm>
                <a:off x="3646" y="3169"/>
                <a:ext cx="430" cy="428"/>
              </a:xfrm>
              <a:prstGeom prst="ellipse">
                <a:avLst/>
              </a:prstGeom>
              <a:solidFill>
                <a:srgbClr val="FFFFCC"/>
              </a:solidFill>
              <a:ln w="38100">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endParaRPr lang="vi-VN" altLang="vi-VN" sz="2000">
                  <a:latin typeface="+mn-lt"/>
                </a:endParaRPr>
              </a:p>
            </p:txBody>
          </p:sp>
          <p:sp>
            <p:nvSpPr>
              <p:cNvPr id="30" name="Oval 91"/>
              <p:cNvSpPr>
                <a:spLocks noChangeArrowheads="1"/>
              </p:cNvSpPr>
              <p:nvPr/>
            </p:nvSpPr>
            <p:spPr bwMode="auto">
              <a:xfrm>
                <a:off x="3754" y="2919"/>
                <a:ext cx="859" cy="861"/>
              </a:xfrm>
              <a:prstGeom prst="ellipse">
                <a:avLst/>
              </a:prstGeom>
              <a:solidFill>
                <a:srgbClr val="FFFFCC"/>
              </a:solidFill>
              <a:ln w="38100">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endParaRPr lang="vi-VN" altLang="vi-VN" sz="2000">
                  <a:latin typeface="+mn-lt"/>
                </a:endParaRPr>
              </a:p>
            </p:txBody>
          </p:sp>
        </p:grpSp>
        <p:sp>
          <p:nvSpPr>
            <p:cNvPr id="17" name="Line 92"/>
            <p:cNvSpPr>
              <a:spLocks noChangeShapeType="1"/>
            </p:cNvSpPr>
            <p:nvPr/>
          </p:nvSpPr>
          <p:spPr bwMode="auto">
            <a:xfrm flipH="1">
              <a:off x="1272" y="2578"/>
              <a:ext cx="28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20000"/>
                </a:lnSpc>
              </a:pPr>
              <a:endParaRPr lang="en-US" sz="2000"/>
            </a:p>
          </p:txBody>
        </p:sp>
        <p:sp>
          <p:nvSpPr>
            <p:cNvPr id="18" name="Line 93"/>
            <p:cNvSpPr>
              <a:spLocks noChangeShapeType="1"/>
            </p:cNvSpPr>
            <p:nvPr/>
          </p:nvSpPr>
          <p:spPr bwMode="auto">
            <a:xfrm flipH="1">
              <a:off x="1272" y="1930"/>
              <a:ext cx="28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20000"/>
                </a:lnSpc>
              </a:pPr>
              <a:endParaRPr lang="en-US" sz="2000"/>
            </a:p>
          </p:txBody>
        </p:sp>
        <p:sp>
          <p:nvSpPr>
            <p:cNvPr id="19" name="Line 94"/>
            <p:cNvSpPr>
              <a:spLocks noChangeShapeType="1"/>
            </p:cNvSpPr>
            <p:nvPr/>
          </p:nvSpPr>
          <p:spPr bwMode="auto">
            <a:xfrm flipH="1">
              <a:off x="1260" y="1270"/>
              <a:ext cx="28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20000"/>
                </a:lnSpc>
              </a:pPr>
              <a:endParaRPr lang="en-US" sz="2000"/>
            </a:p>
          </p:txBody>
        </p:sp>
        <p:sp>
          <p:nvSpPr>
            <p:cNvPr id="20" name="Text Box 95"/>
            <p:cNvSpPr txBox="1">
              <a:spLocks noChangeArrowheads="1"/>
            </p:cNvSpPr>
            <p:nvPr/>
          </p:nvSpPr>
          <p:spPr bwMode="auto">
            <a:xfrm>
              <a:off x="2616" y="1930"/>
              <a:ext cx="48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r>
                <a:rPr lang="en-US" altLang="vi-VN" sz="2000" b="1">
                  <a:latin typeface="+mn-lt"/>
                </a:rPr>
                <a:t>C</a:t>
              </a:r>
              <a:r>
                <a:rPr lang="en-US" altLang="vi-VN" sz="2000" b="1" baseline="-25000">
                  <a:latin typeface="+mn-lt"/>
                </a:rPr>
                <a:t>C</a:t>
              </a:r>
              <a:endParaRPr lang="en-US" altLang="vi-VN" sz="2000" b="1">
                <a:latin typeface="+mn-lt"/>
              </a:endParaRPr>
            </a:p>
          </p:txBody>
        </p:sp>
        <p:sp>
          <p:nvSpPr>
            <p:cNvPr id="21" name="Oval 96"/>
            <p:cNvSpPr>
              <a:spLocks noChangeArrowheads="1"/>
            </p:cNvSpPr>
            <p:nvPr/>
          </p:nvSpPr>
          <p:spPr bwMode="auto">
            <a:xfrm>
              <a:off x="3000" y="1246"/>
              <a:ext cx="48" cy="48"/>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endParaRPr lang="vi-VN" altLang="vi-VN" sz="2000">
                <a:latin typeface="+mn-lt"/>
              </a:endParaRPr>
            </a:p>
          </p:txBody>
        </p:sp>
        <p:sp>
          <p:nvSpPr>
            <p:cNvPr id="22" name="Oval 97"/>
            <p:cNvSpPr>
              <a:spLocks noChangeArrowheads="1"/>
            </p:cNvSpPr>
            <p:nvPr/>
          </p:nvSpPr>
          <p:spPr bwMode="auto">
            <a:xfrm>
              <a:off x="2796" y="1906"/>
              <a:ext cx="48" cy="48"/>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endParaRPr lang="vi-VN" altLang="vi-VN" sz="2000">
                <a:latin typeface="+mn-lt"/>
              </a:endParaRPr>
            </a:p>
          </p:txBody>
        </p:sp>
        <p:sp>
          <p:nvSpPr>
            <p:cNvPr id="23" name="Oval 98"/>
            <p:cNvSpPr>
              <a:spLocks noChangeArrowheads="1"/>
            </p:cNvSpPr>
            <p:nvPr/>
          </p:nvSpPr>
          <p:spPr bwMode="auto">
            <a:xfrm>
              <a:off x="2448" y="2566"/>
              <a:ext cx="48" cy="48"/>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endParaRPr lang="vi-VN" altLang="vi-VN" sz="2000">
                <a:latin typeface="+mn-lt"/>
              </a:endParaRPr>
            </a:p>
          </p:txBody>
        </p:sp>
        <p:sp>
          <p:nvSpPr>
            <p:cNvPr id="24" name="Text Box 99"/>
            <p:cNvSpPr txBox="1">
              <a:spLocks noChangeArrowheads="1"/>
            </p:cNvSpPr>
            <p:nvPr/>
          </p:nvSpPr>
          <p:spPr bwMode="auto">
            <a:xfrm>
              <a:off x="2424" y="2556"/>
              <a:ext cx="48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r>
                <a:rPr lang="en-US" altLang="vi-VN" sz="2000" b="1">
                  <a:latin typeface="+mn-lt"/>
                </a:rPr>
                <a:t>C</a:t>
              </a:r>
              <a:r>
                <a:rPr lang="en-US" altLang="vi-VN" sz="2000" b="1" baseline="-25000">
                  <a:latin typeface="+mn-lt"/>
                </a:rPr>
                <a:t>C</a:t>
              </a:r>
              <a:endParaRPr lang="en-US" altLang="vi-VN" sz="2000" b="1">
                <a:latin typeface="+mn-lt"/>
              </a:endParaRPr>
            </a:p>
          </p:txBody>
        </p:sp>
        <p:sp>
          <p:nvSpPr>
            <p:cNvPr id="25" name="Text Box 100"/>
            <p:cNvSpPr txBox="1">
              <a:spLocks noChangeArrowheads="1"/>
            </p:cNvSpPr>
            <p:nvPr/>
          </p:nvSpPr>
          <p:spPr bwMode="auto">
            <a:xfrm>
              <a:off x="2784" y="1258"/>
              <a:ext cx="48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r>
                <a:rPr lang="en-US" altLang="vi-VN" sz="2000" b="1">
                  <a:latin typeface="+mn-lt"/>
                </a:rPr>
                <a:t>C</a:t>
              </a:r>
              <a:r>
                <a:rPr lang="en-US" altLang="vi-VN" sz="2000" b="1" baseline="-25000">
                  <a:latin typeface="+mn-lt"/>
                </a:rPr>
                <a:t>C</a:t>
              </a:r>
              <a:endParaRPr lang="en-US" altLang="vi-VN" sz="2000" b="1">
                <a:latin typeface="+mn-lt"/>
              </a:endParaRPr>
            </a:p>
          </p:txBody>
        </p:sp>
        <p:sp>
          <p:nvSpPr>
            <p:cNvPr id="26" name="Text Box 101"/>
            <p:cNvSpPr txBox="1">
              <a:spLocks noChangeArrowheads="1"/>
            </p:cNvSpPr>
            <p:nvPr/>
          </p:nvSpPr>
          <p:spPr bwMode="auto">
            <a:xfrm>
              <a:off x="4142" y="1147"/>
              <a:ext cx="71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r>
                <a:rPr lang="en-US" altLang="vi-VN" sz="2000" b="1">
                  <a:solidFill>
                    <a:srgbClr val="FF0000"/>
                  </a:solidFill>
                  <a:latin typeface="+mn-lt"/>
                </a:rPr>
                <a:t>Mắt cận</a:t>
              </a:r>
            </a:p>
          </p:txBody>
        </p:sp>
        <p:sp>
          <p:nvSpPr>
            <p:cNvPr id="27" name="Text Box 102"/>
            <p:cNvSpPr txBox="1">
              <a:spLocks noChangeArrowheads="1"/>
            </p:cNvSpPr>
            <p:nvPr/>
          </p:nvSpPr>
          <p:spPr bwMode="auto">
            <a:xfrm>
              <a:off x="4190" y="1771"/>
              <a:ext cx="140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r>
                <a:rPr lang="en-US" altLang="vi-VN" sz="2000" b="1">
                  <a:solidFill>
                    <a:srgbClr val="FF0000"/>
                  </a:solidFill>
                  <a:latin typeface="+mn-lt"/>
                </a:rPr>
                <a:t>Mắt bình thường</a:t>
              </a:r>
            </a:p>
          </p:txBody>
        </p:sp>
        <p:sp>
          <p:nvSpPr>
            <p:cNvPr id="28" name="Text Box 103"/>
            <p:cNvSpPr txBox="1">
              <a:spLocks noChangeArrowheads="1"/>
            </p:cNvSpPr>
            <p:nvPr/>
          </p:nvSpPr>
          <p:spPr bwMode="auto">
            <a:xfrm>
              <a:off x="4190" y="2443"/>
              <a:ext cx="67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r>
                <a:rPr lang="en-US" altLang="vi-VN" sz="2000" b="1">
                  <a:solidFill>
                    <a:srgbClr val="FF0000"/>
                  </a:solidFill>
                  <a:latin typeface="+mn-lt"/>
                </a:rPr>
                <a:t>Mắt lão</a:t>
              </a:r>
            </a:p>
          </p:txBody>
        </p:sp>
      </p:grpSp>
    </p:spTree>
    <p:extLst>
      <p:ext uri="{BB962C8B-B14F-4D97-AF65-F5344CB8AC3E}">
        <p14:creationId xmlns:p14="http://schemas.microsoft.com/office/powerpoint/2010/main" val="210533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1000"/>
                                        <p:tgtEl>
                                          <p:spTgt spid="7"/>
                                        </p:tgtEl>
                                      </p:cBhvr>
                                    </p:animEffect>
                                    <p:set>
                                      <p:cBhvr>
                                        <p:cTn id="17" dur="1" fill="hold">
                                          <p:stCondLst>
                                            <p:cond delay="9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7" grpId="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638550"/>
            <a:ext cx="985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975" y="3719513"/>
            <a:ext cx="9763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8" descr="redElip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219450"/>
            <a:ext cx="144303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WordArt 9"/>
          <p:cNvSpPr>
            <a:spLocks noChangeArrowheads="1" noChangeShapeType="1" noTextEdit="1"/>
          </p:cNvSpPr>
          <p:nvPr/>
        </p:nvSpPr>
        <p:spPr bwMode="auto">
          <a:xfrm>
            <a:off x="3962400" y="3733800"/>
            <a:ext cx="1066800" cy="5715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dirty="0" smtClean="0">
                <a:ln w="9525">
                  <a:solidFill>
                    <a:srgbClr val="000000"/>
                  </a:solidFill>
                  <a:round/>
                  <a:headEnd/>
                  <a:tailEnd/>
                </a:ln>
                <a:solidFill>
                  <a:srgbClr val="00FFFF"/>
                </a:solidFill>
                <a:latin typeface="Times New Roman" panose="02020603050405020304" pitchFamily="18" charset="0"/>
                <a:cs typeface="Times New Roman" panose="02020603050405020304" pitchFamily="18" charset="0"/>
              </a:rPr>
              <a:t>MẮT CẬN VÀ MẮT LÃO</a:t>
            </a:r>
          </a:p>
        </p:txBody>
      </p:sp>
      <p:pic>
        <p:nvPicPr>
          <p:cNvPr id="49158"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1413" y="4924425"/>
            <a:ext cx="9239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9325" y="3062288"/>
            <a:ext cx="635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7863" y="3124200"/>
            <a:ext cx="893762"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850" y="1665288"/>
            <a:ext cx="1700213"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1676400"/>
            <a:ext cx="168275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7"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4188" y="1543050"/>
            <a:ext cx="1906587"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4" name="Picture 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550" y="3529013"/>
            <a:ext cx="18859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Picture 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47875" y="4060825"/>
            <a:ext cx="7651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4788" y="4533900"/>
            <a:ext cx="9493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67" name="Group 41"/>
          <p:cNvGrpSpPr>
            <a:grpSpLocks/>
          </p:cNvGrpSpPr>
          <p:nvPr/>
        </p:nvGrpSpPr>
        <p:grpSpPr bwMode="auto">
          <a:xfrm>
            <a:off x="109538" y="5238750"/>
            <a:ext cx="1057275" cy="455613"/>
            <a:chOff x="69" y="3312"/>
            <a:chExt cx="666" cy="287"/>
          </a:xfrm>
        </p:grpSpPr>
        <p:pic>
          <p:nvPicPr>
            <p:cNvPr id="42014"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 y="3375"/>
              <a:ext cx="66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5" name="Picture 3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4" y="3312"/>
              <a:ext cx="27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170" name="Group 46"/>
          <p:cNvGrpSpPr>
            <a:grpSpLocks/>
          </p:cNvGrpSpPr>
          <p:nvPr/>
        </p:nvGrpSpPr>
        <p:grpSpPr bwMode="auto">
          <a:xfrm>
            <a:off x="5991225" y="3338513"/>
            <a:ext cx="844550" cy="785812"/>
            <a:chOff x="3788" y="2118"/>
            <a:chExt cx="506" cy="494"/>
          </a:xfrm>
        </p:grpSpPr>
        <p:pic>
          <p:nvPicPr>
            <p:cNvPr id="42012" name="Picture 4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36" y="2118"/>
              <a:ext cx="458"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3" name="Picture 4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88" y="2552"/>
              <a:ext cx="5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9173" name="Picture 4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84975" y="2695575"/>
            <a:ext cx="13716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4" name="Picture 4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24650" y="2652713"/>
            <a:ext cx="1752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5" name="Picture 4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56425" y="3614738"/>
            <a:ext cx="201453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6" name="Picture 5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124575" y="3935413"/>
            <a:ext cx="914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77" name="Group 58"/>
          <p:cNvGrpSpPr>
            <a:grpSpLocks/>
          </p:cNvGrpSpPr>
          <p:nvPr/>
        </p:nvGrpSpPr>
        <p:grpSpPr bwMode="auto">
          <a:xfrm>
            <a:off x="6072188" y="4051300"/>
            <a:ext cx="828675" cy="1041400"/>
            <a:chOff x="3826" y="2564"/>
            <a:chExt cx="522" cy="656"/>
          </a:xfrm>
        </p:grpSpPr>
        <p:pic>
          <p:nvPicPr>
            <p:cNvPr id="42010" name="Picture 5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42" y="2644"/>
              <a:ext cx="50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1" name="Picture 5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826" y="2564"/>
              <a:ext cx="8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9181" name="Picture 2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91599" y="4305300"/>
            <a:ext cx="10207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2" name="Picture 2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911585" y="4865687"/>
            <a:ext cx="1239837"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8" name="Rectangle 31"/>
          <p:cNvSpPr>
            <a:spLocks noChangeArrowheads="1"/>
          </p:cNvSpPr>
          <p:nvPr/>
        </p:nvSpPr>
        <p:spPr bwMode="auto">
          <a:xfrm rot="-921228">
            <a:off x="6861175" y="4338128"/>
            <a:ext cx="1219200" cy="533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vi-VN" altLang="vi-VN" sz="2000" smtClean="0">
              <a:solidFill>
                <a:srgbClr val="000000"/>
              </a:solidFill>
              <a:latin typeface="Times New Roman" panose="02020603050405020304" pitchFamily="18" charset="0"/>
            </a:endParaRPr>
          </a:p>
        </p:txBody>
      </p:sp>
      <p:sp>
        <p:nvSpPr>
          <p:cNvPr id="42009" name="TextBox 1"/>
          <p:cNvSpPr txBox="1">
            <a:spLocks noChangeArrowheads="1"/>
          </p:cNvSpPr>
          <p:nvPr/>
        </p:nvSpPr>
        <p:spPr bwMode="auto">
          <a:xfrm>
            <a:off x="0" y="0"/>
            <a:ext cx="9144000" cy="584775"/>
          </a:xfrm>
          <a:prstGeom prst="rect">
            <a:avLst/>
          </a:prstGeom>
          <a:solidFill>
            <a:srgbClr val="FFFF00"/>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FontTx/>
              <a:buNone/>
            </a:pPr>
            <a:r>
              <a:rPr lang="en-US" altLang="vi-VN" b="1" smtClean="0">
                <a:latin typeface="+mn-lt"/>
              </a:rPr>
              <a:t>SƠ ĐỒ T</a:t>
            </a:r>
            <a:r>
              <a:rPr lang="vi-VN" altLang="vi-VN" b="1" smtClean="0">
                <a:latin typeface="+mn-lt"/>
              </a:rPr>
              <a:t>Ư</a:t>
            </a:r>
            <a:r>
              <a:rPr lang="en-US" altLang="vi-VN" b="1" smtClean="0">
                <a:latin typeface="+mn-lt"/>
              </a:rPr>
              <a:t> DUY</a:t>
            </a:r>
            <a:endParaRPr lang="vi-VN" altLang="vi-VN" b="1" smtClean="0">
              <a:latin typeface="+mn-lt"/>
            </a:endParaRPr>
          </a:p>
        </p:txBody>
      </p:sp>
    </p:spTree>
    <p:extLst>
      <p:ext uri="{BB962C8B-B14F-4D97-AF65-F5344CB8AC3E}">
        <p14:creationId xmlns:p14="http://schemas.microsoft.com/office/powerpoint/2010/main" val="3253758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checkerboard(across)">
                                      <p:cBhvr>
                                        <p:cTn id="7" dur="500"/>
                                        <p:tgtEl>
                                          <p:spTgt spid="49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157"/>
                                        </p:tgtEl>
                                        <p:attrNameLst>
                                          <p:attrName>style.visibility</p:attrName>
                                        </p:attrNameLst>
                                      </p:cBhvr>
                                      <p:to>
                                        <p:strVal val="visible"/>
                                      </p:to>
                                    </p:set>
                                    <p:animEffect transition="in" filter="blinds(horizontal)">
                                      <p:cBhvr>
                                        <p:cTn id="12" dur="500"/>
                                        <p:tgtEl>
                                          <p:spTgt spid="491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9154"/>
                                        </p:tgtEl>
                                        <p:attrNameLst>
                                          <p:attrName>style.visibility</p:attrName>
                                        </p:attrNameLst>
                                      </p:cBhvr>
                                      <p:to>
                                        <p:strVal val="visible"/>
                                      </p:to>
                                    </p:set>
                                    <p:animEffect transition="in" filter="blinds(horizontal)">
                                      <p:cBhvr>
                                        <p:cTn id="17" dur="500"/>
                                        <p:tgtEl>
                                          <p:spTgt spid="491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9155"/>
                                        </p:tgtEl>
                                        <p:attrNameLst>
                                          <p:attrName>style.visibility</p:attrName>
                                        </p:attrNameLst>
                                      </p:cBhvr>
                                      <p:to>
                                        <p:strVal val="visible"/>
                                      </p:to>
                                    </p:set>
                                    <p:animEffect transition="in" filter="blinds(horizontal)">
                                      <p:cBhvr>
                                        <p:cTn id="22" dur="500"/>
                                        <p:tgtEl>
                                          <p:spTgt spid="491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49159"/>
                                        </p:tgtEl>
                                        <p:attrNameLst>
                                          <p:attrName>style.visibility</p:attrName>
                                        </p:attrNameLst>
                                      </p:cBhvr>
                                      <p:to>
                                        <p:strVal val="visible"/>
                                      </p:to>
                                    </p:set>
                                    <p:animEffect transition="in" filter="checkerboard(across)">
                                      <p:cBhvr>
                                        <p:cTn id="27" dur="500"/>
                                        <p:tgtEl>
                                          <p:spTgt spid="4915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5781"/>
                                        </p:tgtEl>
                                        <p:attrNameLst>
                                          <p:attrName>style.visibility</p:attrName>
                                        </p:attrNameLst>
                                      </p:cBhvr>
                                      <p:to>
                                        <p:strVal val="visible"/>
                                      </p:to>
                                    </p:set>
                                    <p:animEffect transition="in" filter="blinds(horizontal)">
                                      <p:cBhvr>
                                        <p:cTn id="32" dur="500"/>
                                        <p:tgtEl>
                                          <p:spTgt spid="7578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75782"/>
                                        </p:tgtEl>
                                        <p:attrNameLst>
                                          <p:attrName>style.visibility</p:attrName>
                                        </p:attrNameLst>
                                      </p:cBhvr>
                                      <p:to>
                                        <p:strVal val="visible"/>
                                      </p:to>
                                    </p:set>
                                    <p:animEffect transition="in" filter="blinds(horizontal)">
                                      <p:cBhvr>
                                        <p:cTn id="37" dur="500"/>
                                        <p:tgtEl>
                                          <p:spTgt spid="7578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75787"/>
                                        </p:tgtEl>
                                        <p:attrNameLst>
                                          <p:attrName>style.visibility</p:attrName>
                                        </p:attrNameLst>
                                      </p:cBhvr>
                                      <p:to>
                                        <p:strVal val="visible"/>
                                      </p:to>
                                    </p:set>
                                    <p:animEffect transition="in" filter="box(in)">
                                      <p:cBhvr>
                                        <p:cTn id="42" dur="500"/>
                                        <p:tgtEl>
                                          <p:spTgt spid="7578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49160"/>
                                        </p:tgtEl>
                                        <p:attrNameLst>
                                          <p:attrName>style.visibility</p:attrName>
                                        </p:attrNameLst>
                                      </p:cBhvr>
                                      <p:to>
                                        <p:strVal val="visible"/>
                                      </p:to>
                                    </p:set>
                                    <p:animEffect transition="in" filter="box(in)">
                                      <p:cBhvr>
                                        <p:cTn id="47" dur="500"/>
                                        <p:tgtEl>
                                          <p:spTgt spid="4916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49164"/>
                                        </p:tgtEl>
                                        <p:attrNameLst>
                                          <p:attrName>style.visibility</p:attrName>
                                        </p:attrNameLst>
                                      </p:cBhvr>
                                      <p:to>
                                        <p:strVal val="visible"/>
                                      </p:to>
                                    </p:set>
                                    <p:animEffect transition="in" filter="blinds(horizontal)">
                                      <p:cBhvr>
                                        <p:cTn id="52" dur="500"/>
                                        <p:tgtEl>
                                          <p:spTgt spid="4916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49165"/>
                                        </p:tgtEl>
                                        <p:attrNameLst>
                                          <p:attrName>style.visibility</p:attrName>
                                        </p:attrNameLst>
                                      </p:cBhvr>
                                      <p:to>
                                        <p:strVal val="visible"/>
                                      </p:to>
                                    </p:set>
                                    <p:animEffect transition="in" filter="blinds(horizontal)">
                                      <p:cBhvr>
                                        <p:cTn id="57" dur="500"/>
                                        <p:tgtEl>
                                          <p:spTgt spid="4916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49158"/>
                                        </p:tgtEl>
                                        <p:attrNameLst>
                                          <p:attrName>style.visibility</p:attrName>
                                        </p:attrNameLst>
                                      </p:cBhvr>
                                      <p:to>
                                        <p:strVal val="visible"/>
                                      </p:to>
                                    </p:set>
                                    <p:animEffect transition="in" filter="blinds(horizontal)">
                                      <p:cBhvr>
                                        <p:cTn id="62" dur="500"/>
                                        <p:tgtEl>
                                          <p:spTgt spid="4915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49166"/>
                                        </p:tgtEl>
                                        <p:attrNameLst>
                                          <p:attrName>style.visibility</p:attrName>
                                        </p:attrNameLst>
                                      </p:cBhvr>
                                      <p:to>
                                        <p:strVal val="visible"/>
                                      </p:to>
                                    </p:set>
                                    <p:animEffect transition="in" filter="blinds(horizontal)">
                                      <p:cBhvr>
                                        <p:cTn id="67" dur="500"/>
                                        <p:tgtEl>
                                          <p:spTgt spid="4916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49167"/>
                                        </p:tgtEl>
                                        <p:attrNameLst>
                                          <p:attrName>style.visibility</p:attrName>
                                        </p:attrNameLst>
                                      </p:cBhvr>
                                      <p:to>
                                        <p:strVal val="visible"/>
                                      </p:to>
                                    </p:set>
                                    <p:animEffect transition="in" filter="blinds(horizontal)">
                                      <p:cBhvr>
                                        <p:cTn id="72" dur="500"/>
                                        <p:tgtEl>
                                          <p:spTgt spid="4916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49170"/>
                                        </p:tgtEl>
                                        <p:attrNameLst>
                                          <p:attrName>style.visibility</p:attrName>
                                        </p:attrNameLst>
                                      </p:cBhvr>
                                      <p:to>
                                        <p:strVal val="visible"/>
                                      </p:to>
                                    </p:set>
                                    <p:animEffect transition="in" filter="blinds(horizontal)">
                                      <p:cBhvr>
                                        <p:cTn id="77" dur="500"/>
                                        <p:tgtEl>
                                          <p:spTgt spid="4917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49173"/>
                                        </p:tgtEl>
                                        <p:attrNameLst>
                                          <p:attrName>style.visibility</p:attrName>
                                        </p:attrNameLst>
                                      </p:cBhvr>
                                      <p:to>
                                        <p:strVal val="visible"/>
                                      </p:to>
                                    </p:set>
                                    <p:animEffect transition="in" filter="blinds(horizontal)">
                                      <p:cBhvr>
                                        <p:cTn id="82" dur="500"/>
                                        <p:tgtEl>
                                          <p:spTgt spid="4917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49174"/>
                                        </p:tgtEl>
                                        <p:attrNameLst>
                                          <p:attrName>style.visibility</p:attrName>
                                        </p:attrNameLst>
                                      </p:cBhvr>
                                      <p:to>
                                        <p:strVal val="visible"/>
                                      </p:to>
                                    </p:set>
                                    <p:animEffect transition="in" filter="blinds(horizontal)">
                                      <p:cBhvr>
                                        <p:cTn id="87" dur="500"/>
                                        <p:tgtEl>
                                          <p:spTgt spid="4917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49176"/>
                                        </p:tgtEl>
                                        <p:attrNameLst>
                                          <p:attrName>style.visibility</p:attrName>
                                        </p:attrNameLst>
                                      </p:cBhvr>
                                      <p:to>
                                        <p:strVal val="visible"/>
                                      </p:to>
                                    </p:set>
                                    <p:animEffect transition="in" filter="blinds(horizontal)">
                                      <p:cBhvr>
                                        <p:cTn id="92" dur="500"/>
                                        <p:tgtEl>
                                          <p:spTgt spid="49176"/>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49175"/>
                                        </p:tgtEl>
                                        <p:attrNameLst>
                                          <p:attrName>style.visibility</p:attrName>
                                        </p:attrNameLst>
                                      </p:cBhvr>
                                      <p:to>
                                        <p:strVal val="visible"/>
                                      </p:to>
                                    </p:set>
                                    <p:animEffect transition="in" filter="blinds(horizontal)">
                                      <p:cBhvr>
                                        <p:cTn id="97" dur="500"/>
                                        <p:tgtEl>
                                          <p:spTgt spid="49175"/>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nodeType="clickEffect">
                                  <p:stCondLst>
                                    <p:cond delay="0"/>
                                  </p:stCondLst>
                                  <p:childTnLst>
                                    <p:set>
                                      <p:cBhvr>
                                        <p:cTn id="101" dur="1" fill="hold">
                                          <p:stCondLst>
                                            <p:cond delay="0"/>
                                          </p:stCondLst>
                                        </p:cTn>
                                        <p:tgtEl>
                                          <p:spTgt spid="49177"/>
                                        </p:tgtEl>
                                        <p:attrNameLst>
                                          <p:attrName>style.visibility</p:attrName>
                                        </p:attrNameLst>
                                      </p:cBhvr>
                                      <p:to>
                                        <p:strVal val="visible"/>
                                      </p:to>
                                    </p:set>
                                    <p:animEffect transition="in" filter="blinds(horizontal)">
                                      <p:cBhvr>
                                        <p:cTn id="102" dur="500"/>
                                        <p:tgtEl>
                                          <p:spTgt spid="4917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nodeType="clickEffect">
                                  <p:stCondLst>
                                    <p:cond delay="0"/>
                                  </p:stCondLst>
                                  <p:childTnLst>
                                    <p:set>
                                      <p:cBhvr>
                                        <p:cTn id="106" dur="1" fill="hold">
                                          <p:stCondLst>
                                            <p:cond delay="0"/>
                                          </p:stCondLst>
                                        </p:cTn>
                                        <p:tgtEl>
                                          <p:spTgt spid="49181"/>
                                        </p:tgtEl>
                                        <p:attrNameLst>
                                          <p:attrName>style.visibility</p:attrName>
                                        </p:attrNameLst>
                                      </p:cBhvr>
                                      <p:to>
                                        <p:strVal val="visible"/>
                                      </p:to>
                                    </p:set>
                                    <p:animEffect transition="in" filter="blinds(horizontal)">
                                      <p:cBhvr>
                                        <p:cTn id="107" dur="500"/>
                                        <p:tgtEl>
                                          <p:spTgt spid="49181"/>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nodeType="clickEffect">
                                  <p:stCondLst>
                                    <p:cond delay="0"/>
                                  </p:stCondLst>
                                  <p:childTnLst>
                                    <p:set>
                                      <p:cBhvr>
                                        <p:cTn id="111" dur="1" fill="hold">
                                          <p:stCondLst>
                                            <p:cond delay="0"/>
                                          </p:stCondLst>
                                        </p:cTn>
                                        <p:tgtEl>
                                          <p:spTgt spid="49182"/>
                                        </p:tgtEl>
                                        <p:attrNameLst>
                                          <p:attrName>style.visibility</p:attrName>
                                        </p:attrNameLst>
                                      </p:cBhvr>
                                      <p:to>
                                        <p:strVal val="visible"/>
                                      </p:to>
                                    </p:set>
                                    <p:animEffect transition="in" filter="blinds(horizontal)">
                                      <p:cBhvr>
                                        <p:cTn id="112" dur="500"/>
                                        <p:tgtEl>
                                          <p:spTgt spid="49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90000">
              <a:srgbClr val="001236"/>
            </a:gs>
            <a:gs pos="90000">
              <a:schemeClr val="bg1"/>
            </a:gs>
          </a:gsLst>
          <a:lin ang="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29</a:t>
            </a:fld>
            <a:endParaRPr lang="en"/>
          </a:p>
        </p:txBody>
      </p:sp>
      <p:sp>
        <p:nvSpPr>
          <p:cNvPr id="3" name="Text Box 3"/>
          <p:cNvSpPr txBox="1">
            <a:spLocks noChangeArrowheads="1"/>
          </p:cNvSpPr>
          <p:nvPr/>
        </p:nvSpPr>
        <p:spPr bwMode="auto">
          <a:xfrm>
            <a:off x="4445252" y="542713"/>
            <a:ext cx="4516634" cy="763094"/>
          </a:xfrm>
          <a:prstGeom prst="rect">
            <a:avLst/>
          </a:prstGeom>
          <a:solidFill>
            <a:srgbClr val="C00000"/>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ts val="0"/>
              </a:spcBef>
              <a:buFontTx/>
              <a:buNone/>
            </a:pPr>
            <a:r>
              <a:rPr lang="en-US" altLang="vi-VN" sz="4000" b="1" dirty="0" smtClean="0">
                <a:solidFill>
                  <a:schemeClr val="bg1"/>
                </a:solidFill>
                <a:latin typeface="+mn-lt"/>
              </a:rPr>
              <a:t>CỦNG CỐ</a:t>
            </a:r>
            <a:endParaRPr lang="en-US" altLang="vi-VN" sz="4000" b="1" dirty="0">
              <a:solidFill>
                <a:schemeClr val="bg1"/>
              </a:solidFill>
              <a:latin typeface="+mn-lt"/>
            </a:endParaRPr>
          </a:p>
        </p:txBody>
      </p:sp>
      <p:sp>
        <p:nvSpPr>
          <p:cNvPr id="4" name="Rectangle 3">
            <a:extLst>
              <a:ext uri="{FF2B5EF4-FFF2-40B4-BE49-F238E27FC236}">
                <a16:creationId xmlns:a16="http://schemas.microsoft.com/office/drawing/2014/main" xmlns="" id="{FE16EA65-6CB9-4A8E-AACF-5A78272D0547}"/>
              </a:ext>
            </a:extLst>
          </p:cNvPr>
          <p:cNvSpPr/>
          <p:nvPr/>
        </p:nvSpPr>
        <p:spPr>
          <a:xfrm>
            <a:off x="189722" y="1623047"/>
            <a:ext cx="7786381" cy="4413516"/>
          </a:xfrm>
          <a:prstGeom prst="rect">
            <a:avLst/>
          </a:prstGeom>
        </p:spPr>
        <p:txBody>
          <a:bodyPr wrap="square">
            <a:spAutoFit/>
          </a:bodyPr>
          <a:lstStyle/>
          <a:p>
            <a:pPr indent="228600" algn="just" eaLnBrk="1" hangingPunct="1">
              <a:lnSpc>
                <a:spcPct val="130000"/>
              </a:lnSpc>
              <a:spcBef>
                <a:spcPts val="0"/>
              </a:spcBef>
              <a:spcAft>
                <a:spcPts val="0"/>
              </a:spcAft>
              <a:tabLst>
                <a:tab pos="457200" algn="l"/>
                <a:tab pos="5553075" algn="l"/>
              </a:tabLst>
              <a:defRPr/>
            </a:pPr>
            <a:r>
              <a:rPr lang="vi-VN" sz="2400" b="1" u="sng" dirty="0" smtClean="0">
                <a:solidFill>
                  <a:srgbClr val="FFFF00"/>
                </a:solidFill>
                <a:ea typeface="Arial" panose="020B0604020202020204" pitchFamily="34" charset="0"/>
                <a:cs typeface="Times New Roman" panose="02020603050405020304" pitchFamily="18" charset="0"/>
              </a:rPr>
              <a:t>Bài </a:t>
            </a:r>
            <a:r>
              <a:rPr lang="en-US" sz="2400" b="1" u="sng" dirty="0" smtClean="0">
                <a:solidFill>
                  <a:srgbClr val="FFFF00"/>
                </a:solidFill>
                <a:ea typeface="Arial" panose="020B0604020202020204" pitchFamily="34" charset="0"/>
                <a:cs typeface="Times New Roman" panose="02020603050405020304" pitchFamily="18" charset="0"/>
              </a:rPr>
              <a:t>1</a:t>
            </a:r>
            <a:r>
              <a:rPr lang="en-US" sz="2400" dirty="0">
                <a:solidFill>
                  <a:srgbClr val="FFFF00"/>
                </a:solidFill>
                <a:ea typeface="Arial" panose="020B0604020202020204" pitchFamily="34" charset="0"/>
                <a:cs typeface="Times New Roman" panose="02020603050405020304" pitchFamily="18" charset="0"/>
              </a:rPr>
              <a:t>: </a:t>
            </a:r>
            <a:r>
              <a:rPr lang="vi-VN" sz="2400" dirty="0">
                <a:solidFill>
                  <a:srgbClr val="FFFF00"/>
                </a:solidFill>
                <a:ea typeface="Arial" panose="020B0604020202020204" pitchFamily="34" charset="0"/>
                <a:cs typeface="Times New Roman" panose="02020603050405020304" pitchFamily="18" charset="0"/>
              </a:rPr>
              <a:t>Chọn câu đúng trong các câu sau</a:t>
            </a:r>
          </a:p>
          <a:p>
            <a:pPr marL="114300" algn="just" eaLnBrk="1" hangingPunct="1">
              <a:lnSpc>
                <a:spcPct val="130000"/>
              </a:lnSpc>
              <a:spcBef>
                <a:spcPts val="0"/>
              </a:spcBef>
              <a:spcAft>
                <a:spcPts val="0"/>
              </a:spcAft>
              <a:tabLst>
                <a:tab pos="1724025" algn="l"/>
                <a:tab pos="3371850" algn="ctr"/>
              </a:tabLst>
              <a:defRPr/>
            </a:pPr>
            <a:r>
              <a:rPr lang="vi-VN" sz="2400" b="1" dirty="0">
                <a:solidFill>
                  <a:schemeClr val="bg1"/>
                </a:solidFill>
                <a:ea typeface="Arial" panose="020B0604020202020204" pitchFamily="34" charset="0"/>
                <a:cs typeface="Times New Roman" panose="02020603050405020304" pitchFamily="18" charset="0"/>
              </a:rPr>
              <a:t>   </a:t>
            </a:r>
            <a:r>
              <a:rPr lang="en-US" sz="2400" b="1" dirty="0">
                <a:solidFill>
                  <a:schemeClr val="bg1"/>
                </a:solidFill>
                <a:ea typeface="Arial" panose="020B0604020202020204" pitchFamily="34" charset="0"/>
                <a:cs typeface="Times New Roman" panose="02020603050405020304" pitchFamily="18" charset="0"/>
              </a:rPr>
              <a:t> A. </a:t>
            </a:r>
            <a:r>
              <a:rPr lang="vi-VN" sz="2400" dirty="0">
                <a:solidFill>
                  <a:schemeClr val="bg1"/>
                </a:solidFill>
                <a:ea typeface="Arial" panose="020B0604020202020204" pitchFamily="34" charset="0"/>
                <a:cs typeface="Times New Roman" panose="02020603050405020304" pitchFamily="18" charset="0"/>
              </a:rPr>
              <a:t>Người có mắt tốt nhìn rõ các vật ở xa mà không nhìn rõ các vật ở gần.</a:t>
            </a:r>
          </a:p>
          <a:p>
            <a:pPr marL="114300" algn="just" eaLnBrk="1" hangingPunct="1">
              <a:lnSpc>
                <a:spcPct val="130000"/>
              </a:lnSpc>
              <a:spcBef>
                <a:spcPts val="0"/>
              </a:spcBef>
              <a:spcAft>
                <a:spcPts val="0"/>
              </a:spcAft>
              <a:tabLst>
                <a:tab pos="1724025" algn="l"/>
                <a:tab pos="3371850" algn="ctr"/>
              </a:tabLst>
              <a:defRPr/>
            </a:pPr>
            <a:r>
              <a:rPr lang="vi-VN" sz="2400" b="1" dirty="0">
                <a:solidFill>
                  <a:schemeClr val="bg1"/>
                </a:solidFill>
                <a:ea typeface="Arial" panose="020B0604020202020204" pitchFamily="34" charset="0"/>
                <a:cs typeface="Times New Roman" panose="02020603050405020304" pitchFamily="18" charset="0"/>
              </a:rPr>
              <a:t> </a:t>
            </a:r>
            <a:r>
              <a:rPr lang="en-US" sz="2400" b="1" dirty="0">
                <a:solidFill>
                  <a:schemeClr val="bg1"/>
                </a:solidFill>
                <a:ea typeface="Arial" panose="020B0604020202020204" pitchFamily="34" charset="0"/>
                <a:cs typeface="Times New Roman" panose="02020603050405020304" pitchFamily="18" charset="0"/>
              </a:rPr>
              <a:t> </a:t>
            </a:r>
            <a:r>
              <a:rPr lang="vi-VN" sz="2400" b="1" dirty="0">
                <a:solidFill>
                  <a:schemeClr val="bg1"/>
                </a:solidFill>
                <a:ea typeface="Arial" panose="020B0604020202020204" pitchFamily="34" charset="0"/>
                <a:cs typeface="Times New Roman" panose="02020603050405020304" pitchFamily="18" charset="0"/>
              </a:rPr>
              <a:t> </a:t>
            </a:r>
            <a:r>
              <a:rPr lang="en-US" sz="2400" b="1" dirty="0">
                <a:solidFill>
                  <a:schemeClr val="bg1"/>
                </a:solidFill>
                <a:ea typeface="Arial" panose="020B0604020202020204" pitchFamily="34" charset="0"/>
                <a:cs typeface="Times New Roman" panose="02020603050405020304" pitchFamily="18" charset="0"/>
              </a:rPr>
              <a:t>B.</a:t>
            </a:r>
            <a:r>
              <a:rPr lang="vi-VN" sz="2400" b="1" dirty="0">
                <a:solidFill>
                  <a:schemeClr val="bg1"/>
                </a:solidFill>
                <a:ea typeface="Arial" panose="020B0604020202020204" pitchFamily="34" charset="0"/>
                <a:cs typeface="Times New Roman" panose="02020603050405020304" pitchFamily="18" charset="0"/>
              </a:rPr>
              <a:t> </a:t>
            </a:r>
            <a:r>
              <a:rPr lang="vi-VN" sz="2400" dirty="0">
                <a:solidFill>
                  <a:schemeClr val="bg1"/>
                </a:solidFill>
                <a:ea typeface="Arial" panose="020B0604020202020204" pitchFamily="34" charset="0"/>
                <a:cs typeface="Times New Roman" panose="02020603050405020304" pitchFamily="18" charset="0"/>
              </a:rPr>
              <a:t>Người cận thị nhìn rõ các vật ở gần mắt mà không nhìn rõ các vật ở xa.</a:t>
            </a:r>
          </a:p>
          <a:p>
            <a:pPr marL="400050" indent="-285750" algn="just" eaLnBrk="1" hangingPunct="1">
              <a:lnSpc>
                <a:spcPct val="130000"/>
              </a:lnSpc>
              <a:spcBef>
                <a:spcPts val="0"/>
              </a:spcBef>
              <a:spcAft>
                <a:spcPts val="0"/>
              </a:spcAft>
              <a:tabLst>
                <a:tab pos="1724025" algn="l"/>
                <a:tab pos="3371850" algn="ctr"/>
              </a:tabLst>
              <a:defRPr/>
            </a:pPr>
            <a:r>
              <a:rPr lang="en-US" sz="2400" b="1" dirty="0">
                <a:solidFill>
                  <a:schemeClr val="bg1"/>
                </a:solidFill>
                <a:ea typeface="Arial" panose="020B0604020202020204" pitchFamily="34" charset="0"/>
                <a:cs typeface="Times New Roman" panose="02020603050405020304" pitchFamily="18" charset="0"/>
              </a:rPr>
              <a:t>   C. </a:t>
            </a:r>
            <a:r>
              <a:rPr lang="en-US" sz="2400" dirty="0">
                <a:solidFill>
                  <a:schemeClr val="bg1"/>
                </a:solidFill>
                <a:ea typeface="Arial" panose="020B0604020202020204" pitchFamily="34" charset="0"/>
                <a:cs typeface="Times New Roman" panose="02020603050405020304" pitchFamily="18" charset="0"/>
              </a:rPr>
              <a:t>N</a:t>
            </a:r>
            <a:r>
              <a:rPr lang="vi-VN" sz="2400" dirty="0">
                <a:solidFill>
                  <a:schemeClr val="bg1"/>
                </a:solidFill>
                <a:ea typeface="Arial" panose="020B0604020202020204" pitchFamily="34" charset="0"/>
                <a:cs typeface="Times New Roman" panose="02020603050405020304" pitchFamily="18" charset="0"/>
              </a:rPr>
              <a:t>gười cận thị nhìn rõ các vật ở xa mắt mà không nhìn rõ các vật ở gần.                                                                                                                                 </a:t>
            </a:r>
            <a:r>
              <a:rPr lang="en-US" sz="2400" dirty="0">
                <a:solidFill>
                  <a:schemeClr val="bg1"/>
                </a:solidFill>
                <a:ea typeface="Arial" panose="020B0604020202020204" pitchFamily="34" charset="0"/>
                <a:cs typeface="Times New Roman" panose="02020603050405020304" pitchFamily="18" charset="0"/>
              </a:rPr>
              <a:t>                                   </a:t>
            </a:r>
            <a:endParaRPr lang="en-US" sz="2400" dirty="0" smtClean="0">
              <a:solidFill>
                <a:schemeClr val="bg1"/>
              </a:solidFill>
              <a:ea typeface="Arial" panose="020B0604020202020204" pitchFamily="34" charset="0"/>
              <a:cs typeface="Times New Roman" panose="02020603050405020304" pitchFamily="18" charset="0"/>
            </a:endParaRPr>
          </a:p>
          <a:p>
            <a:pPr marL="400050" indent="-285750" algn="just" eaLnBrk="1" hangingPunct="1">
              <a:lnSpc>
                <a:spcPct val="130000"/>
              </a:lnSpc>
              <a:spcBef>
                <a:spcPts val="0"/>
              </a:spcBef>
              <a:spcAft>
                <a:spcPts val="0"/>
              </a:spcAft>
              <a:tabLst>
                <a:tab pos="1724025" algn="l"/>
                <a:tab pos="3371850" algn="ctr"/>
              </a:tabLst>
              <a:defRPr/>
            </a:pPr>
            <a:r>
              <a:rPr lang="en-US" sz="2400" b="1" dirty="0">
                <a:solidFill>
                  <a:schemeClr val="bg1"/>
                </a:solidFill>
                <a:ea typeface="Arial" panose="020B0604020202020204" pitchFamily="34" charset="0"/>
                <a:cs typeface="Times New Roman" panose="02020603050405020304" pitchFamily="18" charset="0"/>
              </a:rPr>
              <a:t>	</a:t>
            </a:r>
            <a:r>
              <a:rPr lang="en-US" sz="2400" b="1" dirty="0" smtClean="0">
                <a:solidFill>
                  <a:schemeClr val="bg1"/>
                </a:solidFill>
                <a:ea typeface="Arial" panose="020B0604020202020204" pitchFamily="34" charset="0"/>
                <a:cs typeface="Times New Roman" panose="02020603050405020304" pitchFamily="18" charset="0"/>
              </a:rPr>
              <a:t>D</a:t>
            </a:r>
            <a:r>
              <a:rPr lang="en-US" sz="2400" b="1" dirty="0">
                <a:solidFill>
                  <a:schemeClr val="bg1"/>
                </a:solidFill>
                <a:ea typeface="Arial" panose="020B0604020202020204" pitchFamily="34" charset="0"/>
                <a:cs typeface="Times New Roman" panose="02020603050405020304" pitchFamily="18" charset="0"/>
              </a:rPr>
              <a:t>. </a:t>
            </a:r>
            <a:r>
              <a:rPr lang="vi-VN" sz="2400" dirty="0">
                <a:solidFill>
                  <a:schemeClr val="bg1"/>
                </a:solidFill>
                <a:ea typeface="Arial" panose="020B0604020202020204" pitchFamily="34" charset="0"/>
                <a:cs typeface="Times New Roman" panose="02020603050405020304" pitchFamily="18" charset="0"/>
              </a:rPr>
              <a:t>Người có mắt tốt nhìn rõ các vật ở gần mà không nhìn rõ các vật ở xa.</a:t>
            </a:r>
          </a:p>
        </p:txBody>
      </p:sp>
      <p:sp>
        <p:nvSpPr>
          <p:cNvPr id="6" name="Oval 5"/>
          <p:cNvSpPr/>
          <p:nvPr/>
        </p:nvSpPr>
        <p:spPr>
          <a:xfrm>
            <a:off x="570368" y="3123446"/>
            <a:ext cx="443620" cy="461726"/>
          </a:xfrm>
          <a:prstGeom prst="ellipse">
            <a:avLst/>
          </a:prstGeom>
          <a:solidFill>
            <a:srgbClr val="00FF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512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3"/>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407" y="2885038"/>
            <a:ext cx="4132974" cy="377822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0605" y="2981753"/>
            <a:ext cx="4419897" cy="2486192"/>
          </a:xfrm>
          <a:prstGeom prst="rect">
            <a:avLst/>
          </a:prstGeom>
        </p:spPr>
      </p:pic>
      <p:sp>
        <p:nvSpPr>
          <p:cNvPr id="5" name="AutoShape 4"/>
          <p:cNvSpPr>
            <a:spLocks noChangeArrowheads="1"/>
          </p:cNvSpPr>
          <p:nvPr/>
        </p:nvSpPr>
        <p:spPr bwMode="auto">
          <a:xfrm>
            <a:off x="2751992" y="386862"/>
            <a:ext cx="5953871" cy="2101826"/>
          </a:xfrm>
          <a:prstGeom prst="cloudCallout">
            <a:avLst>
              <a:gd name="adj1" fmla="val -35464"/>
              <a:gd name="adj2" fmla="val 89460"/>
            </a:avLst>
          </a:prstGeom>
          <a:solidFill>
            <a:srgbClr val="FAC09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vi-VN" sz="2400" dirty="0" smtClean="0">
                <a:latin typeface="+mn-lt"/>
                <a:cs typeface="Times New Roman" panose="02020603050405020304" pitchFamily="18" charset="0"/>
              </a:rPr>
              <a:t>Tại sao các em còn nhỏ lại phải đeo kính. Đeo kính gì? Vậy các em bị bệnh tật gì?</a:t>
            </a:r>
            <a:endParaRPr lang="vi-VN" altLang="vi-VN" sz="2400" dirty="0">
              <a:latin typeface="+mn-lt"/>
              <a:cs typeface="Times New Roman" panose="02020603050405020304" pitchFamily="18" charset="0"/>
            </a:endParaRPr>
          </a:p>
        </p:txBody>
      </p:sp>
    </p:spTree>
    <p:extLst>
      <p:ext uri="{BB962C8B-B14F-4D97-AF65-F5344CB8AC3E}">
        <p14:creationId xmlns:p14="http://schemas.microsoft.com/office/powerpoint/2010/main" val="313855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90000">
              <a:srgbClr val="001236"/>
            </a:gs>
            <a:gs pos="90000">
              <a:schemeClr val="bg1"/>
            </a:gs>
          </a:gsLst>
          <a:lin ang="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30</a:t>
            </a:fld>
            <a:endParaRPr lang="en"/>
          </a:p>
        </p:txBody>
      </p:sp>
      <p:sp>
        <p:nvSpPr>
          <p:cNvPr id="3" name="Text Box 3"/>
          <p:cNvSpPr txBox="1">
            <a:spLocks noChangeArrowheads="1"/>
          </p:cNvSpPr>
          <p:nvPr/>
        </p:nvSpPr>
        <p:spPr bwMode="auto">
          <a:xfrm>
            <a:off x="4445252" y="542713"/>
            <a:ext cx="4516634" cy="763094"/>
          </a:xfrm>
          <a:prstGeom prst="rect">
            <a:avLst/>
          </a:prstGeom>
          <a:solidFill>
            <a:srgbClr val="C00000"/>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ts val="0"/>
              </a:spcBef>
              <a:buFontTx/>
              <a:buNone/>
            </a:pPr>
            <a:r>
              <a:rPr lang="en-US" altLang="vi-VN" sz="4000" b="1" dirty="0" smtClean="0">
                <a:solidFill>
                  <a:schemeClr val="bg1"/>
                </a:solidFill>
                <a:latin typeface="+mn-lt"/>
              </a:rPr>
              <a:t>CỦNG CỐ</a:t>
            </a:r>
            <a:endParaRPr lang="en-US" altLang="vi-VN" sz="4000" b="1" dirty="0">
              <a:solidFill>
                <a:schemeClr val="bg1"/>
              </a:solidFill>
              <a:latin typeface="+mn-lt"/>
            </a:endParaRPr>
          </a:p>
        </p:txBody>
      </p:sp>
      <p:sp>
        <p:nvSpPr>
          <p:cNvPr id="7" name="Rectangle 6">
            <a:extLst>
              <a:ext uri="{FF2B5EF4-FFF2-40B4-BE49-F238E27FC236}">
                <a16:creationId xmlns:a16="http://schemas.microsoft.com/office/drawing/2014/main" xmlns="" id="{FE16EA65-6CB9-4A8E-AACF-5A78272D0547}"/>
              </a:ext>
            </a:extLst>
          </p:cNvPr>
          <p:cNvSpPr/>
          <p:nvPr/>
        </p:nvSpPr>
        <p:spPr>
          <a:xfrm>
            <a:off x="316871" y="2293545"/>
            <a:ext cx="7532483" cy="3880806"/>
          </a:xfrm>
          <a:prstGeom prst="rect">
            <a:avLst/>
          </a:prstGeom>
        </p:spPr>
        <p:txBody>
          <a:bodyPr wrap="square">
            <a:spAutoFit/>
          </a:bodyPr>
          <a:lstStyle/>
          <a:p>
            <a:pPr algn="just">
              <a:lnSpc>
                <a:spcPct val="130000"/>
              </a:lnSpc>
              <a:defRPr/>
            </a:pPr>
            <a:r>
              <a:rPr lang="pt-PT" sz="2400" b="1" u="sng" dirty="0">
                <a:solidFill>
                  <a:srgbClr val="FFFF00"/>
                </a:solidFill>
                <a:ea typeface="Arial" panose="020B0604020202020204" pitchFamily="34" charset="0"/>
                <a:cs typeface="Times New Roman" panose="02020603050405020304" pitchFamily="18" charset="0"/>
              </a:rPr>
              <a:t>Bài </a:t>
            </a:r>
            <a:r>
              <a:rPr lang="pt-PT" sz="2400" b="1" u="sng" dirty="0" smtClean="0">
                <a:solidFill>
                  <a:srgbClr val="FFFF00"/>
                </a:solidFill>
                <a:ea typeface="Arial" panose="020B0604020202020204" pitchFamily="34" charset="0"/>
                <a:cs typeface="Times New Roman" panose="02020603050405020304" pitchFamily="18" charset="0"/>
              </a:rPr>
              <a:t>2:</a:t>
            </a:r>
            <a:r>
              <a:rPr lang="pt-PT" sz="2400" b="1" dirty="0" smtClean="0">
                <a:solidFill>
                  <a:srgbClr val="FFFF00"/>
                </a:solidFill>
                <a:ea typeface="Arial" panose="020B0604020202020204" pitchFamily="34" charset="0"/>
                <a:cs typeface="Times New Roman" panose="02020603050405020304" pitchFamily="18" charset="0"/>
              </a:rPr>
              <a:t> </a:t>
            </a:r>
            <a:r>
              <a:rPr lang="pt-PT" sz="2400" dirty="0">
                <a:solidFill>
                  <a:srgbClr val="FFFF00"/>
                </a:solidFill>
                <a:ea typeface="Arial" panose="020B0604020202020204" pitchFamily="34" charset="0"/>
                <a:cs typeface="Times New Roman" panose="02020603050405020304" pitchFamily="18" charset="0"/>
              </a:rPr>
              <a:t>Một người bị cận thị, khi không đeo kính có thể nhìn rõ vật xa mắt nhất là 50cm. </a:t>
            </a:r>
            <a:r>
              <a:rPr lang="pt-PT" sz="2400" dirty="0">
                <a:solidFill>
                  <a:srgbClr val="FFFF00"/>
                </a:solidFill>
                <a:ea typeface="Arial" panose="020B0604020202020204" pitchFamily="34" charset="0"/>
                <a:cs typeface="Times New Roman" panose="02020603050405020304" pitchFamily="18" charset="0"/>
              </a:rPr>
              <a:t>Người đó phải đeo kính cận có tiêu cự là bao nhiêu?</a:t>
            </a:r>
            <a:endParaRPr lang="vi-VN" sz="2400" dirty="0">
              <a:solidFill>
                <a:srgbClr val="FFFF00"/>
              </a:solidFill>
              <a:ea typeface="Arial" panose="020B0604020202020204" pitchFamily="34" charset="0"/>
              <a:cs typeface="Times New Roman" panose="02020603050405020304" pitchFamily="18" charset="0"/>
            </a:endParaRPr>
          </a:p>
          <a:p>
            <a:pPr algn="just">
              <a:lnSpc>
                <a:spcPct val="130000"/>
              </a:lnSpc>
              <a:defRPr/>
            </a:pPr>
            <a:r>
              <a:rPr lang="pt-PT" sz="2400" dirty="0">
                <a:solidFill>
                  <a:schemeClr val="bg1"/>
                </a:solidFill>
                <a:ea typeface="Arial" panose="020B0604020202020204" pitchFamily="34" charset="0"/>
                <a:cs typeface="Times New Roman" panose="02020603050405020304" pitchFamily="18" charset="0"/>
              </a:rPr>
              <a:t>	</a:t>
            </a:r>
            <a:r>
              <a:rPr lang="pt-PT" sz="2400" b="1" dirty="0">
                <a:solidFill>
                  <a:schemeClr val="bg1"/>
                </a:solidFill>
                <a:ea typeface="Arial" panose="020B0604020202020204" pitchFamily="34" charset="0"/>
                <a:cs typeface="Times New Roman" panose="02020603050405020304" pitchFamily="18" charset="0"/>
              </a:rPr>
              <a:t>A. </a:t>
            </a:r>
            <a:r>
              <a:rPr lang="pt-PT" sz="2400" dirty="0">
                <a:solidFill>
                  <a:schemeClr val="bg1"/>
                </a:solidFill>
                <a:ea typeface="Arial" panose="020B0604020202020204" pitchFamily="34" charset="0"/>
                <a:cs typeface="Times New Roman" panose="02020603050405020304" pitchFamily="18" charset="0"/>
              </a:rPr>
              <a:t>30cm               	</a:t>
            </a:r>
          </a:p>
          <a:p>
            <a:pPr algn="just">
              <a:lnSpc>
                <a:spcPct val="130000"/>
              </a:lnSpc>
              <a:defRPr/>
            </a:pPr>
            <a:r>
              <a:rPr lang="pt-PT" sz="2400" dirty="0">
                <a:solidFill>
                  <a:schemeClr val="bg1"/>
                </a:solidFill>
                <a:ea typeface="Arial" panose="020B0604020202020204" pitchFamily="34" charset="0"/>
                <a:cs typeface="Times New Roman" panose="02020603050405020304" pitchFamily="18" charset="0"/>
              </a:rPr>
              <a:t>	</a:t>
            </a:r>
            <a:r>
              <a:rPr lang="pt-PT" sz="2400" b="1" dirty="0">
                <a:solidFill>
                  <a:schemeClr val="bg1"/>
                </a:solidFill>
                <a:ea typeface="Arial" panose="020B0604020202020204" pitchFamily="34" charset="0"/>
                <a:cs typeface="Times New Roman" panose="02020603050405020304" pitchFamily="18" charset="0"/>
              </a:rPr>
              <a:t>B. </a:t>
            </a:r>
            <a:r>
              <a:rPr lang="pt-PT" sz="2400" dirty="0">
                <a:solidFill>
                  <a:schemeClr val="bg1"/>
                </a:solidFill>
                <a:ea typeface="Arial" panose="020B0604020202020204" pitchFamily="34" charset="0"/>
                <a:cs typeface="Times New Roman" panose="02020603050405020304" pitchFamily="18" charset="0"/>
              </a:rPr>
              <a:t>40cm              </a:t>
            </a:r>
          </a:p>
          <a:p>
            <a:pPr algn="just">
              <a:lnSpc>
                <a:spcPct val="130000"/>
              </a:lnSpc>
              <a:defRPr/>
            </a:pPr>
            <a:r>
              <a:rPr lang="pt-PT" sz="2400" b="1" dirty="0">
                <a:solidFill>
                  <a:schemeClr val="bg1"/>
                </a:solidFill>
                <a:ea typeface="Arial" panose="020B0604020202020204" pitchFamily="34" charset="0"/>
                <a:cs typeface="Times New Roman" panose="02020603050405020304" pitchFamily="18" charset="0"/>
              </a:rPr>
              <a:t>          </a:t>
            </a:r>
            <a:r>
              <a:rPr lang="pt-PT" sz="2400" b="1" dirty="0" smtClean="0">
                <a:solidFill>
                  <a:schemeClr val="bg1"/>
                </a:solidFill>
                <a:ea typeface="Arial" panose="020B0604020202020204" pitchFamily="34" charset="0"/>
                <a:cs typeface="Times New Roman" panose="02020603050405020304" pitchFamily="18" charset="0"/>
              </a:rPr>
              <a:t> C</a:t>
            </a:r>
            <a:r>
              <a:rPr lang="pt-PT" sz="2400" b="1" dirty="0">
                <a:solidFill>
                  <a:schemeClr val="bg1"/>
                </a:solidFill>
                <a:ea typeface="Arial" panose="020B0604020202020204" pitchFamily="34" charset="0"/>
                <a:cs typeface="Times New Roman" panose="02020603050405020304" pitchFamily="18" charset="0"/>
              </a:rPr>
              <a:t>. </a:t>
            </a:r>
            <a:r>
              <a:rPr lang="pt-PT" sz="2400" dirty="0">
                <a:solidFill>
                  <a:schemeClr val="bg1"/>
                </a:solidFill>
                <a:ea typeface="Arial" panose="020B0604020202020204" pitchFamily="34" charset="0"/>
                <a:cs typeface="Times New Roman" panose="02020603050405020304" pitchFamily="18" charset="0"/>
              </a:rPr>
              <a:t>50cm               	</a:t>
            </a:r>
          </a:p>
          <a:p>
            <a:pPr algn="just">
              <a:lnSpc>
                <a:spcPct val="130000"/>
              </a:lnSpc>
              <a:defRPr/>
            </a:pPr>
            <a:r>
              <a:rPr lang="pt-PT" sz="2400" b="1" dirty="0">
                <a:solidFill>
                  <a:schemeClr val="bg1"/>
                </a:solidFill>
                <a:ea typeface="Arial" panose="020B0604020202020204" pitchFamily="34" charset="0"/>
                <a:cs typeface="Times New Roman" panose="02020603050405020304" pitchFamily="18" charset="0"/>
              </a:rPr>
              <a:t>          </a:t>
            </a:r>
            <a:r>
              <a:rPr lang="pt-PT" sz="2400" b="1" dirty="0" smtClean="0">
                <a:solidFill>
                  <a:schemeClr val="bg1"/>
                </a:solidFill>
                <a:ea typeface="Arial" panose="020B0604020202020204" pitchFamily="34" charset="0"/>
                <a:cs typeface="Times New Roman" panose="02020603050405020304" pitchFamily="18" charset="0"/>
              </a:rPr>
              <a:t> D</a:t>
            </a:r>
            <a:r>
              <a:rPr lang="pt-PT" sz="2400" b="1" dirty="0">
                <a:solidFill>
                  <a:schemeClr val="bg1"/>
                </a:solidFill>
                <a:ea typeface="Arial" panose="020B0604020202020204" pitchFamily="34" charset="0"/>
                <a:cs typeface="Times New Roman" panose="02020603050405020304" pitchFamily="18" charset="0"/>
              </a:rPr>
              <a:t>. </a:t>
            </a:r>
            <a:r>
              <a:rPr lang="pt-PT" sz="2400" dirty="0">
                <a:solidFill>
                  <a:schemeClr val="bg1"/>
                </a:solidFill>
                <a:ea typeface="Arial" panose="020B0604020202020204" pitchFamily="34" charset="0"/>
                <a:cs typeface="Times New Roman" panose="02020603050405020304" pitchFamily="18" charset="0"/>
              </a:rPr>
              <a:t>60cm</a:t>
            </a:r>
            <a:endParaRPr lang="vi-VN" sz="2400" dirty="0">
              <a:solidFill>
                <a:schemeClr val="bg1"/>
              </a:solidFill>
              <a:ea typeface="Arial" panose="020B0604020202020204" pitchFamily="34" charset="0"/>
              <a:cs typeface="Times New Roman" panose="02020603050405020304" pitchFamily="18" charset="0"/>
            </a:endParaRPr>
          </a:p>
          <a:p>
            <a:pPr indent="228600" eaLnBrk="1" hangingPunct="1">
              <a:lnSpc>
                <a:spcPct val="107000"/>
              </a:lnSpc>
              <a:spcBef>
                <a:spcPts val="0"/>
              </a:spcBef>
              <a:spcAft>
                <a:spcPts val="0"/>
              </a:spcAft>
              <a:tabLst>
                <a:tab pos="457200" algn="l"/>
                <a:tab pos="5553075" algn="l"/>
              </a:tabLst>
              <a:defRPr/>
            </a:pPr>
            <a:endParaRPr lang="vi-VN" sz="2800" dirty="0">
              <a:ea typeface="Arial" panose="020B0604020202020204" pitchFamily="34" charset="0"/>
              <a:cs typeface="Times New Roman" panose="02020603050405020304" pitchFamily="18" charset="0"/>
            </a:endParaRPr>
          </a:p>
        </p:txBody>
      </p:sp>
      <p:sp>
        <p:nvSpPr>
          <p:cNvPr id="9" name="Oval 8"/>
          <p:cNvSpPr/>
          <p:nvPr/>
        </p:nvSpPr>
        <p:spPr>
          <a:xfrm>
            <a:off x="1213164" y="4716856"/>
            <a:ext cx="443620" cy="461726"/>
          </a:xfrm>
          <a:prstGeom prst="ellipse">
            <a:avLst/>
          </a:prstGeom>
          <a:solidFill>
            <a:srgbClr val="00FF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933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90000">
              <a:srgbClr val="001236"/>
            </a:gs>
            <a:gs pos="90000">
              <a:schemeClr val="bg1"/>
            </a:gs>
          </a:gsLst>
          <a:lin ang="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31</a:t>
            </a:fld>
            <a:endParaRPr lang="en"/>
          </a:p>
        </p:txBody>
      </p:sp>
      <p:sp>
        <p:nvSpPr>
          <p:cNvPr id="3" name="Text Box 3"/>
          <p:cNvSpPr txBox="1">
            <a:spLocks noChangeArrowheads="1"/>
          </p:cNvSpPr>
          <p:nvPr/>
        </p:nvSpPr>
        <p:spPr bwMode="auto">
          <a:xfrm>
            <a:off x="4445252" y="542713"/>
            <a:ext cx="4516634" cy="763094"/>
          </a:xfrm>
          <a:prstGeom prst="rect">
            <a:avLst/>
          </a:prstGeom>
          <a:solidFill>
            <a:srgbClr val="C00000"/>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ts val="0"/>
              </a:spcBef>
              <a:buFontTx/>
              <a:buNone/>
            </a:pPr>
            <a:r>
              <a:rPr lang="en-US" altLang="vi-VN" sz="4000" b="1" dirty="0" smtClean="0">
                <a:solidFill>
                  <a:schemeClr val="bg1"/>
                </a:solidFill>
                <a:latin typeface="+mn-lt"/>
              </a:rPr>
              <a:t>CỦNG CỐ</a:t>
            </a:r>
            <a:endParaRPr lang="en-US" altLang="vi-VN" sz="4000" b="1" dirty="0">
              <a:solidFill>
                <a:schemeClr val="bg1"/>
              </a:solidFill>
              <a:latin typeface="+mn-lt"/>
            </a:endParaRPr>
          </a:p>
        </p:txBody>
      </p:sp>
      <p:sp>
        <p:nvSpPr>
          <p:cNvPr id="6" name="Rectangle 5">
            <a:extLst>
              <a:ext uri="{FF2B5EF4-FFF2-40B4-BE49-F238E27FC236}">
                <a16:creationId xmlns:a16="http://schemas.microsoft.com/office/drawing/2014/main" xmlns="" id="{FE16EA65-6CB9-4A8E-AACF-5A78272D0547}"/>
              </a:ext>
            </a:extLst>
          </p:cNvPr>
          <p:cNvSpPr/>
          <p:nvPr/>
        </p:nvSpPr>
        <p:spPr>
          <a:xfrm>
            <a:off x="335251" y="2338812"/>
            <a:ext cx="7658959" cy="3880806"/>
          </a:xfrm>
          <a:prstGeom prst="rect">
            <a:avLst/>
          </a:prstGeom>
        </p:spPr>
        <p:txBody>
          <a:bodyPr wrap="square">
            <a:spAutoFit/>
          </a:bodyPr>
          <a:lstStyle/>
          <a:p>
            <a:pPr algn="just">
              <a:lnSpc>
                <a:spcPct val="130000"/>
              </a:lnSpc>
              <a:defRPr/>
            </a:pPr>
            <a:r>
              <a:rPr lang="pt-PT" sz="2400" b="1" u="sng" dirty="0">
                <a:solidFill>
                  <a:srgbClr val="FFFF00"/>
                </a:solidFill>
                <a:ea typeface="Arial" panose="020B0604020202020204" pitchFamily="34" charset="0"/>
                <a:cs typeface="Times New Roman" panose="02020603050405020304" pitchFamily="18" charset="0"/>
              </a:rPr>
              <a:t>Bài </a:t>
            </a:r>
            <a:r>
              <a:rPr lang="pt-PT" sz="2400" b="1" u="sng" dirty="0" smtClean="0">
                <a:solidFill>
                  <a:srgbClr val="FFFF00"/>
                </a:solidFill>
                <a:ea typeface="Arial" panose="020B0604020202020204" pitchFamily="34" charset="0"/>
                <a:cs typeface="Times New Roman" panose="02020603050405020304" pitchFamily="18" charset="0"/>
              </a:rPr>
              <a:t>3</a:t>
            </a:r>
            <a:r>
              <a:rPr lang="pt-PT" sz="2400" dirty="0" smtClean="0">
                <a:solidFill>
                  <a:srgbClr val="FFFF00"/>
                </a:solidFill>
                <a:ea typeface="Arial" panose="020B0604020202020204" pitchFamily="34" charset="0"/>
                <a:cs typeface="Times New Roman" panose="02020603050405020304" pitchFamily="18" charset="0"/>
              </a:rPr>
              <a:t>: </a:t>
            </a:r>
            <a:r>
              <a:rPr lang="en-US" sz="2400" dirty="0" err="1">
                <a:solidFill>
                  <a:srgbClr val="FFFF00"/>
                </a:solidFill>
                <a:ea typeface="Arial" panose="020B0604020202020204" pitchFamily="34" charset="0"/>
                <a:cs typeface="Times New Roman" panose="02020603050405020304" pitchFamily="18" charset="0"/>
              </a:rPr>
              <a:t>Một</a:t>
            </a:r>
            <a:r>
              <a:rPr lang="en-US" sz="2400" dirty="0">
                <a:solidFill>
                  <a:srgbClr val="FFFF00"/>
                </a:solidFill>
                <a:ea typeface="Arial" panose="020B0604020202020204" pitchFamily="34" charset="0"/>
                <a:cs typeface="Times New Roman" panose="02020603050405020304" pitchFamily="18" charset="0"/>
              </a:rPr>
              <a:t> </a:t>
            </a:r>
            <a:r>
              <a:rPr lang="en-US" sz="2400" dirty="0" err="1">
                <a:solidFill>
                  <a:srgbClr val="FFFF00"/>
                </a:solidFill>
                <a:ea typeface="Arial" panose="020B0604020202020204" pitchFamily="34" charset="0"/>
                <a:cs typeface="Times New Roman" panose="02020603050405020304" pitchFamily="18" charset="0"/>
              </a:rPr>
              <a:t>người</a:t>
            </a:r>
            <a:r>
              <a:rPr lang="en-US" sz="2400" dirty="0">
                <a:solidFill>
                  <a:srgbClr val="FFFF00"/>
                </a:solidFill>
                <a:ea typeface="Arial" panose="020B0604020202020204" pitchFamily="34" charset="0"/>
                <a:cs typeface="Times New Roman" panose="02020603050405020304" pitchFamily="18" charset="0"/>
              </a:rPr>
              <a:t> </a:t>
            </a:r>
            <a:r>
              <a:rPr lang="en-US" sz="2400" dirty="0" err="1">
                <a:solidFill>
                  <a:srgbClr val="FFFF00"/>
                </a:solidFill>
                <a:ea typeface="Arial" panose="020B0604020202020204" pitchFamily="34" charset="0"/>
                <a:cs typeface="Times New Roman" panose="02020603050405020304" pitchFamily="18" charset="0"/>
              </a:rPr>
              <a:t>có</a:t>
            </a:r>
            <a:r>
              <a:rPr lang="en-US" sz="2400" dirty="0">
                <a:solidFill>
                  <a:srgbClr val="FFFF00"/>
                </a:solidFill>
                <a:ea typeface="Arial" panose="020B0604020202020204" pitchFamily="34" charset="0"/>
                <a:cs typeface="Times New Roman" panose="02020603050405020304" pitchFamily="18" charset="0"/>
              </a:rPr>
              <a:t> </a:t>
            </a:r>
            <a:r>
              <a:rPr lang="en-US" sz="2400" dirty="0" err="1">
                <a:solidFill>
                  <a:srgbClr val="FFFF00"/>
                </a:solidFill>
                <a:ea typeface="Arial" panose="020B0604020202020204" pitchFamily="34" charset="0"/>
                <a:cs typeface="Times New Roman" panose="02020603050405020304" pitchFamily="18" charset="0"/>
              </a:rPr>
              <a:t>khả</a:t>
            </a:r>
            <a:r>
              <a:rPr lang="en-US" sz="2400" dirty="0">
                <a:solidFill>
                  <a:srgbClr val="FFFF00"/>
                </a:solidFill>
                <a:ea typeface="Arial" panose="020B0604020202020204" pitchFamily="34" charset="0"/>
                <a:cs typeface="Times New Roman" panose="02020603050405020304" pitchFamily="18" charset="0"/>
              </a:rPr>
              <a:t> </a:t>
            </a:r>
            <a:r>
              <a:rPr lang="en-US" sz="2400" dirty="0" err="1">
                <a:solidFill>
                  <a:srgbClr val="FFFF00"/>
                </a:solidFill>
                <a:ea typeface="Arial" panose="020B0604020202020204" pitchFamily="34" charset="0"/>
                <a:cs typeface="Times New Roman" panose="02020603050405020304" pitchFamily="18" charset="0"/>
              </a:rPr>
              <a:t>năng</a:t>
            </a:r>
            <a:r>
              <a:rPr lang="en-US" sz="2400" dirty="0">
                <a:solidFill>
                  <a:srgbClr val="FFFF00"/>
                </a:solidFill>
                <a:ea typeface="Arial" panose="020B0604020202020204" pitchFamily="34" charset="0"/>
                <a:cs typeface="Times New Roman" panose="02020603050405020304" pitchFamily="18" charset="0"/>
              </a:rPr>
              <a:t> </a:t>
            </a:r>
            <a:r>
              <a:rPr lang="en-US" sz="2400" dirty="0" err="1">
                <a:solidFill>
                  <a:srgbClr val="FFFF00"/>
                </a:solidFill>
                <a:ea typeface="Arial" panose="020B0604020202020204" pitchFamily="34" charset="0"/>
                <a:cs typeface="Times New Roman" panose="02020603050405020304" pitchFamily="18" charset="0"/>
              </a:rPr>
              <a:t>nhìn</a:t>
            </a:r>
            <a:r>
              <a:rPr lang="en-US" sz="2400" dirty="0">
                <a:solidFill>
                  <a:srgbClr val="FFFF00"/>
                </a:solidFill>
                <a:ea typeface="Arial" panose="020B0604020202020204" pitchFamily="34" charset="0"/>
                <a:cs typeface="Times New Roman" panose="02020603050405020304" pitchFamily="18" charset="0"/>
              </a:rPr>
              <a:t> </a:t>
            </a:r>
            <a:r>
              <a:rPr lang="en-US" sz="2400" dirty="0" err="1">
                <a:solidFill>
                  <a:srgbClr val="FFFF00"/>
                </a:solidFill>
                <a:ea typeface="Arial" panose="020B0604020202020204" pitchFamily="34" charset="0"/>
                <a:cs typeface="Times New Roman" panose="02020603050405020304" pitchFamily="18" charset="0"/>
              </a:rPr>
              <a:t>rõ</a:t>
            </a:r>
            <a:r>
              <a:rPr lang="en-US" sz="2400" dirty="0">
                <a:solidFill>
                  <a:srgbClr val="FFFF00"/>
                </a:solidFill>
                <a:ea typeface="Arial" panose="020B0604020202020204" pitchFamily="34" charset="0"/>
                <a:cs typeface="Times New Roman" panose="02020603050405020304" pitchFamily="18" charset="0"/>
              </a:rPr>
              <a:t> </a:t>
            </a:r>
            <a:r>
              <a:rPr lang="en-US" sz="2400" dirty="0" err="1">
                <a:solidFill>
                  <a:srgbClr val="FFFF00"/>
                </a:solidFill>
                <a:ea typeface="Arial" panose="020B0604020202020204" pitchFamily="34" charset="0"/>
                <a:cs typeface="Times New Roman" panose="02020603050405020304" pitchFamily="18" charset="0"/>
              </a:rPr>
              <a:t>các</a:t>
            </a:r>
            <a:r>
              <a:rPr lang="en-US" sz="2400" dirty="0">
                <a:solidFill>
                  <a:srgbClr val="FFFF00"/>
                </a:solidFill>
                <a:ea typeface="Arial" panose="020B0604020202020204" pitchFamily="34" charset="0"/>
                <a:cs typeface="Times New Roman" panose="02020603050405020304" pitchFamily="18" charset="0"/>
              </a:rPr>
              <a:t> </a:t>
            </a:r>
            <a:r>
              <a:rPr lang="en-US" sz="2400" dirty="0" err="1">
                <a:solidFill>
                  <a:srgbClr val="FFFF00"/>
                </a:solidFill>
                <a:ea typeface="Arial" panose="020B0604020202020204" pitchFamily="34" charset="0"/>
                <a:cs typeface="Times New Roman" panose="02020603050405020304" pitchFamily="18" charset="0"/>
              </a:rPr>
              <a:t>vật</a:t>
            </a:r>
            <a:r>
              <a:rPr lang="en-US" sz="2400" dirty="0">
                <a:solidFill>
                  <a:srgbClr val="FFFF00"/>
                </a:solidFill>
                <a:ea typeface="Arial" panose="020B0604020202020204" pitchFamily="34" charset="0"/>
                <a:cs typeface="Times New Roman" panose="02020603050405020304" pitchFamily="18" charset="0"/>
              </a:rPr>
              <a:t> </a:t>
            </a:r>
            <a:r>
              <a:rPr lang="en-US" sz="2400" dirty="0" err="1">
                <a:solidFill>
                  <a:srgbClr val="FFFF00"/>
                </a:solidFill>
                <a:ea typeface="Arial" panose="020B0604020202020204" pitchFamily="34" charset="0"/>
                <a:cs typeface="Times New Roman" panose="02020603050405020304" pitchFamily="18" charset="0"/>
              </a:rPr>
              <a:t>nằm</a:t>
            </a:r>
            <a:r>
              <a:rPr lang="en-US" sz="2400" dirty="0">
                <a:solidFill>
                  <a:srgbClr val="FFFF00"/>
                </a:solidFill>
                <a:ea typeface="Arial" panose="020B0604020202020204" pitchFamily="34" charset="0"/>
                <a:cs typeface="Times New Roman" panose="02020603050405020304" pitchFamily="18" charset="0"/>
              </a:rPr>
              <a:t> </a:t>
            </a:r>
            <a:r>
              <a:rPr lang="en-US" sz="2400" dirty="0" err="1">
                <a:solidFill>
                  <a:srgbClr val="FFFF00"/>
                </a:solidFill>
                <a:ea typeface="Arial" panose="020B0604020202020204" pitchFamily="34" charset="0"/>
                <a:cs typeface="Times New Roman" panose="02020603050405020304" pitchFamily="18" charset="0"/>
              </a:rPr>
              <a:t>trước</a:t>
            </a:r>
            <a:r>
              <a:rPr lang="en-US" sz="2400" dirty="0">
                <a:solidFill>
                  <a:srgbClr val="FFFF00"/>
                </a:solidFill>
                <a:ea typeface="Arial" panose="020B0604020202020204" pitchFamily="34" charset="0"/>
                <a:cs typeface="Times New Roman" panose="02020603050405020304" pitchFamily="18" charset="0"/>
              </a:rPr>
              <a:t> </a:t>
            </a:r>
            <a:r>
              <a:rPr lang="en-US" sz="2400" dirty="0" err="1">
                <a:solidFill>
                  <a:srgbClr val="FFFF00"/>
                </a:solidFill>
                <a:ea typeface="Arial" panose="020B0604020202020204" pitchFamily="34" charset="0"/>
                <a:cs typeface="Times New Roman" panose="02020603050405020304" pitchFamily="18" charset="0"/>
              </a:rPr>
              <a:t>mắt</a:t>
            </a:r>
            <a:r>
              <a:rPr lang="en-US" sz="2400" dirty="0">
                <a:solidFill>
                  <a:srgbClr val="FFFF00"/>
                </a:solidFill>
                <a:ea typeface="Arial" panose="020B0604020202020204" pitchFamily="34" charset="0"/>
                <a:cs typeface="Times New Roman" panose="02020603050405020304" pitchFamily="18" charset="0"/>
              </a:rPr>
              <a:t> </a:t>
            </a:r>
            <a:r>
              <a:rPr lang="en-US" sz="2400" dirty="0" err="1">
                <a:solidFill>
                  <a:srgbClr val="FFFF00"/>
                </a:solidFill>
                <a:ea typeface="Arial" panose="020B0604020202020204" pitchFamily="34" charset="0"/>
                <a:cs typeface="Times New Roman" panose="02020603050405020304" pitchFamily="18" charset="0"/>
              </a:rPr>
              <a:t>từ</a:t>
            </a:r>
            <a:r>
              <a:rPr lang="en-US" sz="2400" dirty="0">
                <a:solidFill>
                  <a:srgbClr val="FFFF00"/>
                </a:solidFill>
                <a:ea typeface="Arial" panose="020B0604020202020204" pitchFamily="34" charset="0"/>
                <a:cs typeface="Times New Roman" panose="02020603050405020304" pitchFamily="18" charset="0"/>
              </a:rPr>
              <a:t> 15cm </a:t>
            </a:r>
            <a:r>
              <a:rPr lang="en-US" sz="2400" dirty="0" err="1">
                <a:solidFill>
                  <a:srgbClr val="FFFF00"/>
                </a:solidFill>
                <a:ea typeface="Arial" panose="020B0604020202020204" pitchFamily="34" charset="0"/>
                <a:cs typeface="Times New Roman" panose="02020603050405020304" pitchFamily="18" charset="0"/>
              </a:rPr>
              <a:t>trở</a:t>
            </a:r>
            <a:r>
              <a:rPr lang="en-US" sz="2400" dirty="0">
                <a:solidFill>
                  <a:srgbClr val="FFFF00"/>
                </a:solidFill>
                <a:ea typeface="Arial" panose="020B0604020202020204" pitchFamily="34" charset="0"/>
                <a:cs typeface="Times New Roman" panose="02020603050405020304" pitchFamily="18" charset="0"/>
              </a:rPr>
              <a:t> ra 300cm. </a:t>
            </a:r>
            <a:r>
              <a:rPr lang="en-US" sz="2400" dirty="0" err="1">
                <a:solidFill>
                  <a:srgbClr val="FFFF00"/>
                </a:solidFill>
                <a:ea typeface="Arial" panose="020B0604020202020204" pitchFamily="34" charset="0"/>
                <a:cs typeface="Times New Roman" panose="02020603050405020304" pitchFamily="18" charset="0"/>
              </a:rPr>
              <a:t>Hỏi</a:t>
            </a:r>
            <a:r>
              <a:rPr lang="en-US" sz="2400" dirty="0">
                <a:solidFill>
                  <a:srgbClr val="FFFF00"/>
                </a:solidFill>
                <a:ea typeface="Arial" panose="020B0604020202020204" pitchFamily="34" charset="0"/>
                <a:cs typeface="Times New Roman" panose="02020603050405020304" pitchFamily="18" charset="0"/>
              </a:rPr>
              <a:t> </a:t>
            </a:r>
            <a:r>
              <a:rPr lang="en-US" sz="2400" dirty="0" err="1">
                <a:solidFill>
                  <a:srgbClr val="FFFF00"/>
                </a:solidFill>
                <a:ea typeface="Arial" panose="020B0604020202020204" pitchFamily="34" charset="0"/>
                <a:cs typeface="Times New Roman" panose="02020603050405020304" pitchFamily="18" charset="0"/>
              </a:rPr>
              <a:t>người</a:t>
            </a:r>
            <a:r>
              <a:rPr lang="en-US" sz="2400" dirty="0">
                <a:solidFill>
                  <a:srgbClr val="FFFF00"/>
                </a:solidFill>
                <a:ea typeface="Arial" panose="020B0604020202020204" pitchFamily="34" charset="0"/>
                <a:cs typeface="Times New Roman" panose="02020603050405020304" pitchFamily="18" charset="0"/>
              </a:rPr>
              <a:t> </a:t>
            </a:r>
            <a:r>
              <a:rPr lang="en-US" sz="2400" dirty="0" err="1">
                <a:solidFill>
                  <a:srgbClr val="FFFF00"/>
                </a:solidFill>
                <a:ea typeface="Arial" panose="020B0604020202020204" pitchFamily="34" charset="0"/>
                <a:cs typeface="Times New Roman" panose="02020603050405020304" pitchFamily="18" charset="0"/>
              </a:rPr>
              <a:t>ấy</a:t>
            </a:r>
            <a:r>
              <a:rPr lang="en-US" sz="2400" dirty="0">
                <a:solidFill>
                  <a:srgbClr val="FFFF00"/>
                </a:solidFill>
                <a:ea typeface="Arial" panose="020B0604020202020204" pitchFamily="34" charset="0"/>
                <a:cs typeface="Times New Roman" panose="02020603050405020304" pitchFamily="18" charset="0"/>
              </a:rPr>
              <a:t> </a:t>
            </a:r>
            <a:r>
              <a:rPr lang="en-US" sz="2400" dirty="0" err="1">
                <a:solidFill>
                  <a:srgbClr val="FFFF00"/>
                </a:solidFill>
                <a:ea typeface="Arial" panose="020B0604020202020204" pitchFamily="34" charset="0"/>
                <a:cs typeface="Times New Roman" panose="02020603050405020304" pitchFamily="18" charset="0"/>
              </a:rPr>
              <a:t>có</a:t>
            </a:r>
            <a:r>
              <a:rPr lang="en-US" sz="2400" dirty="0">
                <a:solidFill>
                  <a:srgbClr val="FFFF00"/>
                </a:solidFill>
                <a:ea typeface="Arial" panose="020B0604020202020204" pitchFamily="34" charset="0"/>
                <a:cs typeface="Times New Roman" panose="02020603050405020304" pitchFamily="18" charset="0"/>
              </a:rPr>
              <a:t> </a:t>
            </a:r>
            <a:r>
              <a:rPr lang="en-US" sz="2400" dirty="0" err="1">
                <a:solidFill>
                  <a:srgbClr val="FFFF00"/>
                </a:solidFill>
                <a:ea typeface="Arial" panose="020B0604020202020204" pitchFamily="34" charset="0"/>
                <a:cs typeface="Times New Roman" panose="02020603050405020304" pitchFamily="18" charset="0"/>
              </a:rPr>
              <a:t>mắt</a:t>
            </a:r>
            <a:r>
              <a:rPr lang="en-US" sz="2400" dirty="0">
                <a:solidFill>
                  <a:srgbClr val="FFFF00"/>
                </a:solidFill>
                <a:ea typeface="Arial" panose="020B0604020202020204" pitchFamily="34" charset="0"/>
                <a:cs typeface="Times New Roman" panose="02020603050405020304" pitchFamily="18" charset="0"/>
              </a:rPr>
              <a:t> </a:t>
            </a:r>
            <a:r>
              <a:rPr lang="en-US" sz="2400" dirty="0" err="1">
                <a:solidFill>
                  <a:srgbClr val="FFFF00"/>
                </a:solidFill>
                <a:ea typeface="Arial" panose="020B0604020202020204" pitchFamily="34" charset="0"/>
                <a:cs typeface="Times New Roman" panose="02020603050405020304" pitchFamily="18" charset="0"/>
              </a:rPr>
              <a:t>tật</a:t>
            </a:r>
            <a:r>
              <a:rPr lang="en-US" sz="2400" dirty="0">
                <a:solidFill>
                  <a:srgbClr val="FFFF00"/>
                </a:solidFill>
                <a:ea typeface="Arial" panose="020B0604020202020204" pitchFamily="34" charset="0"/>
                <a:cs typeface="Times New Roman" panose="02020603050405020304" pitchFamily="18" charset="0"/>
              </a:rPr>
              <a:t> </a:t>
            </a:r>
            <a:r>
              <a:rPr lang="en-US" sz="2400" dirty="0" err="1">
                <a:solidFill>
                  <a:srgbClr val="FFFF00"/>
                </a:solidFill>
                <a:ea typeface="Arial" panose="020B0604020202020204" pitchFamily="34" charset="0"/>
                <a:cs typeface="Times New Roman" panose="02020603050405020304" pitchFamily="18" charset="0"/>
              </a:rPr>
              <a:t>gì</a:t>
            </a:r>
            <a:r>
              <a:rPr lang="en-US" sz="2400" dirty="0">
                <a:solidFill>
                  <a:srgbClr val="FFFF00"/>
                </a:solidFill>
                <a:ea typeface="Arial" panose="020B0604020202020204" pitchFamily="34" charset="0"/>
                <a:cs typeface="Times New Roman" panose="02020603050405020304" pitchFamily="18" charset="0"/>
              </a:rPr>
              <a:t>? </a:t>
            </a:r>
            <a:r>
              <a:rPr lang="en-US" sz="2400" dirty="0" err="1">
                <a:solidFill>
                  <a:srgbClr val="FFFF00"/>
                </a:solidFill>
                <a:ea typeface="Arial" panose="020B0604020202020204" pitchFamily="34" charset="0"/>
                <a:cs typeface="Times New Roman" panose="02020603050405020304" pitchFamily="18" charset="0"/>
              </a:rPr>
              <a:t>Trong</a:t>
            </a:r>
            <a:r>
              <a:rPr lang="en-US" sz="2400" dirty="0">
                <a:solidFill>
                  <a:srgbClr val="FFFF00"/>
                </a:solidFill>
                <a:ea typeface="Arial" panose="020B0604020202020204" pitchFamily="34" charset="0"/>
                <a:cs typeface="Times New Roman" panose="02020603050405020304" pitchFamily="18" charset="0"/>
              </a:rPr>
              <a:t> </a:t>
            </a:r>
            <a:r>
              <a:rPr lang="en-US" sz="2400" dirty="0" err="1">
                <a:solidFill>
                  <a:srgbClr val="FFFF00"/>
                </a:solidFill>
                <a:ea typeface="Arial" panose="020B0604020202020204" pitchFamily="34" charset="0"/>
                <a:cs typeface="Times New Roman" panose="02020603050405020304" pitchFamily="18" charset="0"/>
              </a:rPr>
              <a:t>các</a:t>
            </a:r>
            <a:r>
              <a:rPr lang="en-US" sz="2400" dirty="0">
                <a:solidFill>
                  <a:srgbClr val="FFFF00"/>
                </a:solidFill>
                <a:ea typeface="Arial" panose="020B0604020202020204" pitchFamily="34" charset="0"/>
                <a:cs typeface="Times New Roman" panose="02020603050405020304" pitchFamily="18" charset="0"/>
              </a:rPr>
              <a:t> </a:t>
            </a:r>
            <a:r>
              <a:rPr lang="en-US" sz="2400" dirty="0" err="1">
                <a:solidFill>
                  <a:srgbClr val="FFFF00"/>
                </a:solidFill>
                <a:ea typeface="Arial" panose="020B0604020202020204" pitchFamily="34" charset="0"/>
                <a:cs typeface="Times New Roman" panose="02020603050405020304" pitchFamily="18" charset="0"/>
              </a:rPr>
              <a:t>câu</a:t>
            </a:r>
            <a:r>
              <a:rPr lang="en-US" sz="2400" dirty="0">
                <a:solidFill>
                  <a:srgbClr val="FFFF00"/>
                </a:solidFill>
                <a:ea typeface="Arial" panose="020B0604020202020204" pitchFamily="34" charset="0"/>
                <a:cs typeface="Times New Roman" panose="02020603050405020304" pitchFamily="18" charset="0"/>
              </a:rPr>
              <a:t> </a:t>
            </a:r>
            <a:r>
              <a:rPr lang="en-US" sz="2400" dirty="0" err="1">
                <a:solidFill>
                  <a:srgbClr val="FFFF00"/>
                </a:solidFill>
                <a:ea typeface="Arial" panose="020B0604020202020204" pitchFamily="34" charset="0"/>
                <a:cs typeface="Times New Roman" panose="02020603050405020304" pitchFamily="18" charset="0"/>
              </a:rPr>
              <a:t>sau</a:t>
            </a:r>
            <a:r>
              <a:rPr lang="en-US" sz="2400" dirty="0">
                <a:solidFill>
                  <a:srgbClr val="FFFF00"/>
                </a:solidFill>
                <a:ea typeface="Arial" panose="020B0604020202020204" pitchFamily="34" charset="0"/>
                <a:cs typeface="Times New Roman" panose="02020603050405020304" pitchFamily="18" charset="0"/>
              </a:rPr>
              <a:t>, </a:t>
            </a:r>
            <a:r>
              <a:rPr lang="en-US" sz="2400" dirty="0" err="1">
                <a:solidFill>
                  <a:srgbClr val="FFFF00"/>
                </a:solidFill>
                <a:ea typeface="Arial" panose="020B0604020202020204" pitchFamily="34" charset="0"/>
                <a:cs typeface="Times New Roman" panose="02020603050405020304" pitchFamily="18" charset="0"/>
              </a:rPr>
              <a:t>câu</a:t>
            </a:r>
            <a:r>
              <a:rPr lang="en-US" sz="2400" dirty="0">
                <a:solidFill>
                  <a:srgbClr val="FFFF00"/>
                </a:solidFill>
                <a:ea typeface="Arial" panose="020B0604020202020204" pitchFamily="34" charset="0"/>
                <a:cs typeface="Times New Roman" panose="02020603050405020304" pitchFamily="18" charset="0"/>
              </a:rPr>
              <a:t> </a:t>
            </a:r>
            <a:r>
              <a:rPr lang="en-US" sz="2400" dirty="0" err="1">
                <a:solidFill>
                  <a:srgbClr val="FFFF00"/>
                </a:solidFill>
                <a:ea typeface="Arial" panose="020B0604020202020204" pitchFamily="34" charset="0"/>
                <a:cs typeface="Times New Roman" panose="02020603050405020304" pitchFamily="18" charset="0"/>
              </a:rPr>
              <a:t>nào</a:t>
            </a:r>
            <a:r>
              <a:rPr lang="en-US" sz="2400" dirty="0">
                <a:solidFill>
                  <a:srgbClr val="FFFF00"/>
                </a:solidFill>
                <a:ea typeface="Arial" panose="020B0604020202020204" pitchFamily="34" charset="0"/>
                <a:cs typeface="Times New Roman" panose="02020603050405020304" pitchFamily="18" charset="0"/>
              </a:rPr>
              <a:t> </a:t>
            </a:r>
            <a:r>
              <a:rPr lang="en-US" sz="2400" dirty="0" err="1">
                <a:solidFill>
                  <a:srgbClr val="FFFF00"/>
                </a:solidFill>
                <a:ea typeface="Arial" panose="020B0604020202020204" pitchFamily="34" charset="0"/>
                <a:cs typeface="Times New Roman" panose="02020603050405020304" pitchFamily="18" charset="0"/>
              </a:rPr>
              <a:t>đúng</a:t>
            </a:r>
            <a:r>
              <a:rPr lang="en-US" sz="2400" dirty="0">
                <a:solidFill>
                  <a:srgbClr val="FFFF00"/>
                </a:solidFill>
                <a:ea typeface="Arial" panose="020B0604020202020204" pitchFamily="34" charset="0"/>
                <a:cs typeface="Times New Roman" panose="02020603050405020304" pitchFamily="18" charset="0"/>
              </a:rPr>
              <a:t>.</a:t>
            </a:r>
            <a:endParaRPr lang="vi-VN" sz="2400" dirty="0">
              <a:solidFill>
                <a:srgbClr val="FFFF00"/>
              </a:solidFill>
              <a:ea typeface="Arial" panose="020B0604020202020204" pitchFamily="34" charset="0"/>
              <a:cs typeface="Times New Roman" panose="02020603050405020304" pitchFamily="18" charset="0"/>
            </a:endParaRPr>
          </a:p>
          <a:p>
            <a:pPr algn="just">
              <a:lnSpc>
                <a:spcPct val="130000"/>
              </a:lnSpc>
              <a:defRPr/>
            </a:pPr>
            <a:r>
              <a:rPr lang="pt-PT" sz="2400" dirty="0">
                <a:solidFill>
                  <a:schemeClr val="bg1"/>
                </a:solidFill>
                <a:ea typeface="Arial" panose="020B0604020202020204" pitchFamily="34" charset="0"/>
                <a:cs typeface="Times New Roman" panose="02020603050405020304" pitchFamily="18" charset="0"/>
              </a:rPr>
              <a:t>	</a:t>
            </a:r>
            <a:r>
              <a:rPr lang="pt-PT" sz="2400" b="1" dirty="0">
                <a:solidFill>
                  <a:schemeClr val="bg1"/>
                </a:solidFill>
                <a:ea typeface="Arial" panose="020B0604020202020204" pitchFamily="34" charset="0"/>
                <a:cs typeface="Times New Roman" panose="02020603050405020304" pitchFamily="18" charset="0"/>
              </a:rPr>
              <a:t>A. </a:t>
            </a:r>
            <a:r>
              <a:rPr lang="pt-PT" sz="2400" dirty="0">
                <a:solidFill>
                  <a:schemeClr val="bg1"/>
                </a:solidFill>
                <a:ea typeface="Arial" panose="020B0604020202020204" pitchFamily="34" charset="0"/>
                <a:cs typeface="Times New Roman" panose="02020603050405020304" pitchFamily="18" charset="0"/>
              </a:rPr>
              <a:t>Viễn thị	</a:t>
            </a:r>
          </a:p>
          <a:p>
            <a:pPr algn="just">
              <a:lnSpc>
                <a:spcPct val="130000"/>
              </a:lnSpc>
              <a:defRPr/>
            </a:pPr>
            <a:r>
              <a:rPr lang="pt-PT" sz="2400" dirty="0">
                <a:solidFill>
                  <a:schemeClr val="bg1"/>
                </a:solidFill>
                <a:ea typeface="Arial" panose="020B0604020202020204" pitchFamily="34" charset="0"/>
                <a:cs typeface="Times New Roman" panose="02020603050405020304" pitchFamily="18" charset="0"/>
              </a:rPr>
              <a:t>	</a:t>
            </a:r>
            <a:r>
              <a:rPr lang="pt-PT" sz="2400" b="1" dirty="0">
                <a:solidFill>
                  <a:schemeClr val="bg1"/>
                </a:solidFill>
                <a:ea typeface="Arial" panose="020B0604020202020204" pitchFamily="34" charset="0"/>
                <a:cs typeface="Times New Roman" panose="02020603050405020304" pitchFamily="18" charset="0"/>
              </a:rPr>
              <a:t>B. </a:t>
            </a:r>
            <a:r>
              <a:rPr lang="pt-PT" sz="2400" dirty="0">
                <a:solidFill>
                  <a:schemeClr val="bg1"/>
                </a:solidFill>
                <a:ea typeface="Arial" panose="020B0604020202020204" pitchFamily="34" charset="0"/>
                <a:cs typeface="Times New Roman" panose="02020603050405020304" pitchFamily="18" charset="0"/>
              </a:rPr>
              <a:t>Cận thị              </a:t>
            </a:r>
          </a:p>
          <a:p>
            <a:pPr algn="just">
              <a:lnSpc>
                <a:spcPct val="130000"/>
              </a:lnSpc>
              <a:defRPr/>
            </a:pPr>
            <a:r>
              <a:rPr lang="pt-PT" sz="2400" dirty="0">
                <a:solidFill>
                  <a:schemeClr val="bg1"/>
                </a:solidFill>
                <a:ea typeface="Arial" panose="020B0604020202020204" pitchFamily="34" charset="0"/>
                <a:cs typeface="Times New Roman" panose="02020603050405020304" pitchFamily="18" charset="0"/>
              </a:rPr>
              <a:t>          </a:t>
            </a:r>
            <a:r>
              <a:rPr lang="pt-PT" sz="2400" b="1" dirty="0" smtClean="0">
                <a:solidFill>
                  <a:schemeClr val="bg1"/>
                </a:solidFill>
                <a:ea typeface="Arial" panose="020B0604020202020204" pitchFamily="34" charset="0"/>
                <a:cs typeface="Times New Roman" panose="02020603050405020304" pitchFamily="18" charset="0"/>
              </a:rPr>
              <a:t> C</a:t>
            </a:r>
            <a:r>
              <a:rPr lang="pt-PT" sz="2400" b="1" dirty="0">
                <a:solidFill>
                  <a:schemeClr val="bg1"/>
                </a:solidFill>
                <a:ea typeface="Arial" panose="020B0604020202020204" pitchFamily="34" charset="0"/>
                <a:cs typeface="Times New Roman" panose="02020603050405020304" pitchFamily="18" charset="0"/>
              </a:rPr>
              <a:t>. </a:t>
            </a:r>
            <a:r>
              <a:rPr lang="pt-PT" sz="2400" dirty="0">
                <a:solidFill>
                  <a:schemeClr val="bg1"/>
                </a:solidFill>
                <a:ea typeface="Arial" panose="020B0604020202020204" pitchFamily="34" charset="0"/>
                <a:cs typeface="Times New Roman" panose="02020603050405020304" pitchFamily="18" charset="0"/>
              </a:rPr>
              <a:t>Loạn thị               	</a:t>
            </a:r>
          </a:p>
          <a:p>
            <a:pPr algn="just">
              <a:lnSpc>
                <a:spcPct val="130000"/>
              </a:lnSpc>
              <a:defRPr/>
            </a:pPr>
            <a:r>
              <a:rPr lang="pt-PT" sz="2400" dirty="0">
                <a:solidFill>
                  <a:schemeClr val="bg1"/>
                </a:solidFill>
                <a:ea typeface="Arial" panose="020B0604020202020204" pitchFamily="34" charset="0"/>
                <a:cs typeface="Times New Roman" panose="02020603050405020304" pitchFamily="18" charset="0"/>
              </a:rPr>
              <a:t>          </a:t>
            </a:r>
            <a:r>
              <a:rPr lang="pt-PT" sz="2400" dirty="0" smtClean="0">
                <a:solidFill>
                  <a:schemeClr val="bg1"/>
                </a:solidFill>
                <a:ea typeface="Arial" panose="020B0604020202020204" pitchFamily="34" charset="0"/>
                <a:cs typeface="Times New Roman" panose="02020603050405020304" pitchFamily="18" charset="0"/>
              </a:rPr>
              <a:t> </a:t>
            </a:r>
            <a:r>
              <a:rPr lang="pt-PT" sz="2400" b="1" dirty="0" smtClean="0">
                <a:solidFill>
                  <a:schemeClr val="bg1"/>
                </a:solidFill>
                <a:ea typeface="Arial" panose="020B0604020202020204" pitchFamily="34" charset="0"/>
                <a:cs typeface="Times New Roman" panose="02020603050405020304" pitchFamily="18" charset="0"/>
              </a:rPr>
              <a:t>D</a:t>
            </a:r>
            <a:r>
              <a:rPr lang="pt-PT" sz="2400" b="1" dirty="0">
                <a:solidFill>
                  <a:schemeClr val="bg1"/>
                </a:solidFill>
                <a:ea typeface="Arial" panose="020B0604020202020204" pitchFamily="34" charset="0"/>
                <a:cs typeface="Times New Roman" panose="02020603050405020304" pitchFamily="18" charset="0"/>
              </a:rPr>
              <a:t>. </a:t>
            </a:r>
            <a:r>
              <a:rPr lang="pt-PT" sz="2400" dirty="0">
                <a:solidFill>
                  <a:schemeClr val="bg1"/>
                </a:solidFill>
                <a:ea typeface="Arial" panose="020B0604020202020204" pitchFamily="34" charset="0"/>
                <a:cs typeface="Times New Roman" panose="02020603050405020304" pitchFamily="18" charset="0"/>
              </a:rPr>
              <a:t>Chính thị </a:t>
            </a:r>
            <a:endParaRPr lang="vi-VN" sz="2400" dirty="0">
              <a:solidFill>
                <a:schemeClr val="bg1"/>
              </a:solidFill>
              <a:ea typeface="Arial" panose="020B0604020202020204" pitchFamily="34" charset="0"/>
              <a:cs typeface="Times New Roman" panose="02020603050405020304" pitchFamily="18" charset="0"/>
            </a:endParaRPr>
          </a:p>
          <a:p>
            <a:pPr indent="228600" eaLnBrk="1" hangingPunct="1">
              <a:lnSpc>
                <a:spcPct val="107000"/>
              </a:lnSpc>
              <a:spcBef>
                <a:spcPts val="0"/>
              </a:spcBef>
              <a:spcAft>
                <a:spcPts val="0"/>
              </a:spcAft>
              <a:tabLst>
                <a:tab pos="457200" algn="l"/>
                <a:tab pos="5553075" algn="l"/>
              </a:tabLst>
              <a:defRPr/>
            </a:pPr>
            <a:endParaRPr lang="vi-VN" sz="2800" dirty="0">
              <a:ea typeface="Arial" panose="020B0604020202020204" pitchFamily="34" charset="0"/>
              <a:cs typeface="Times New Roman" panose="02020603050405020304" pitchFamily="18" charset="0"/>
            </a:endParaRPr>
          </a:p>
        </p:txBody>
      </p:sp>
      <p:sp>
        <p:nvSpPr>
          <p:cNvPr id="10" name="Oval 9"/>
          <p:cNvSpPr/>
          <p:nvPr/>
        </p:nvSpPr>
        <p:spPr>
          <a:xfrm>
            <a:off x="1213164" y="4279215"/>
            <a:ext cx="443620" cy="461726"/>
          </a:xfrm>
          <a:prstGeom prst="ellipse">
            <a:avLst/>
          </a:prstGeom>
          <a:solidFill>
            <a:srgbClr val="00FF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756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533400" y="533400"/>
            <a:ext cx="8001000"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20000"/>
              </a:lnSpc>
              <a:spcBef>
                <a:spcPct val="0"/>
              </a:spcBef>
              <a:buFontTx/>
              <a:buNone/>
            </a:pPr>
            <a:r>
              <a:rPr lang="vi-VN" altLang="vi-VN" sz="2400" b="1" u="sng" dirty="0" smtClean="0">
                <a:solidFill>
                  <a:srgbClr val="FF0000"/>
                </a:solidFill>
                <a:latin typeface="+mn-lt"/>
                <a:cs typeface="Times New Roman" panose="02020603050405020304" pitchFamily="18" charset="0"/>
              </a:rPr>
              <a:t>Bài 4</a:t>
            </a:r>
            <a:r>
              <a:rPr lang="vi-VN" altLang="vi-VN" sz="2400" dirty="0" smtClean="0">
                <a:solidFill>
                  <a:srgbClr val="FF0000"/>
                </a:solidFill>
                <a:latin typeface="+mn-lt"/>
                <a:cs typeface="Times New Roman" panose="02020603050405020304" pitchFamily="18" charset="0"/>
              </a:rPr>
              <a:t>: </a:t>
            </a:r>
            <a:r>
              <a:rPr lang="vi-VN" altLang="vi-VN" sz="2400" dirty="0" smtClean="0">
                <a:solidFill>
                  <a:srgbClr val="000000"/>
                </a:solidFill>
                <a:latin typeface="+mn-lt"/>
                <a:cs typeface="Times New Roman" panose="02020603050405020304" pitchFamily="18" charset="0"/>
              </a:rPr>
              <a:t>Một người già phải đeo sát mắt một thấu kính hội tụ có tiêu cự 50cm thì mới nhìn rõ được vật gần nhất cách mắt 25cm. Hỏi khi không đeo kính thì người ấy nhìn rõ được vật gần nhất cách mắt bao nhiêu?</a:t>
            </a:r>
            <a:endParaRPr lang="vi-VN" altLang="vi-VN" sz="2400" dirty="0" smtClean="0">
              <a:solidFill>
                <a:srgbClr val="000000"/>
              </a:solidFill>
              <a:latin typeface="+mn-lt"/>
              <a:cs typeface="Times New Roman" panose="02020603050405020304" pitchFamily="18" charset="0"/>
            </a:endParaRPr>
          </a:p>
        </p:txBody>
      </p:sp>
      <p:sp>
        <p:nvSpPr>
          <p:cNvPr id="6" name="TextBox 5"/>
          <p:cNvSpPr txBox="1">
            <a:spLocks noChangeArrowheads="1"/>
          </p:cNvSpPr>
          <p:nvPr/>
        </p:nvSpPr>
        <p:spPr bwMode="auto">
          <a:xfrm>
            <a:off x="774825" y="2734901"/>
            <a:ext cx="74676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20000"/>
              </a:lnSpc>
              <a:spcBef>
                <a:spcPct val="0"/>
              </a:spcBef>
              <a:buFontTx/>
              <a:buNone/>
            </a:pPr>
            <a:r>
              <a:rPr lang="en-US" altLang="vi-VN" sz="2400" b="1" u="sng" smtClean="0">
                <a:solidFill>
                  <a:srgbClr val="FF0000"/>
                </a:solidFill>
                <a:latin typeface="+mn-lt"/>
              </a:rPr>
              <a:t>GIẢI</a:t>
            </a:r>
          </a:p>
          <a:p>
            <a:pPr algn="just" fontAlgn="base">
              <a:lnSpc>
                <a:spcPct val="120000"/>
              </a:lnSpc>
              <a:spcBef>
                <a:spcPct val="0"/>
              </a:spcBef>
              <a:buFontTx/>
              <a:buNone/>
            </a:pPr>
            <a:r>
              <a:rPr lang="en-US" altLang="vi-VN" sz="2400" smtClean="0">
                <a:solidFill>
                  <a:srgbClr val="FF0000"/>
                </a:solidFill>
                <a:latin typeface="+mn-lt"/>
              </a:rPr>
              <a:t>Ta đã chứng minh đ</a:t>
            </a:r>
            <a:r>
              <a:rPr lang="vi-VN" altLang="vi-VN" sz="2400" smtClean="0">
                <a:solidFill>
                  <a:srgbClr val="FF0000"/>
                </a:solidFill>
                <a:latin typeface="+mn-lt"/>
              </a:rPr>
              <a:t>ư</a:t>
            </a:r>
            <a:r>
              <a:rPr lang="en-US" altLang="vi-VN" sz="2400" smtClean="0">
                <a:solidFill>
                  <a:srgbClr val="FF0000"/>
                </a:solidFill>
                <a:latin typeface="+mn-lt"/>
              </a:rPr>
              <a:t>ợc công thức: </a:t>
            </a:r>
          </a:p>
          <a:p>
            <a:pPr algn="just" fontAlgn="base">
              <a:lnSpc>
                <a:spcPct val="120000"/>
              </a:lnSpc>
              <a:spcBef>
                <a:spcPct val="0"/>
              </a:spcBef>
              <a:buFontTx/>
              <a:buNone/>
            </a:pPr>
            <a:endParaRPr lang="vi-VN" altLang="vi-VN" sz="2400" smtClean="0">
              <a:solidFill>
                <a:srgbClr val="000000"/>
              </a:solidFill>
              <a:latin typeface="+mn-lt"/>
            </a:endParaRPr>
          </a:p>
        </p:txBody>
      </p:sp>
      <p:sp>
        <p:nvSpPr>
          <p:cNvPr id="7" name="Rectangle 6">
            <a:extLst>
              <a:ext uri="{FF2B5EF4-FFF2-40B4-BE49-F238E27FC236}">
                <a16:creationId xmlns:a16="http://schemas.microsoft.com/office/drawing/2014/main" xmlns="" id="{714EDD24-9C28-43EF-9783-CC7BA1075D77}"/>
              </a:ext>
            </a:extLst>
          </p:cNvPr>
          <p:cNvSpPr>
            <a:spLocks noRot="1" noChangeAspect="1" noMove="1" noResize="1" noEditPoints="1" noAdjustHandles="1" noChangeArrowheads="1" noChangeShapeType="1" noTextEdit="1"/>
          </p:cNvSpPr>
          <p:nvPr/>
        </p:nvSpPr>
        <p:spPr>
          <a:xfrm>
            <a:off x="5924547" y="3442281"/>
            <a:ext cx="1924053" cy="977319"/>
          </a:xfrm>
          <a:prstGeom prst="rect">
            <a:avLst/>
          </a:prstGeom>
          <a:blipFill>
            <a:blip r:embed="rId2"/>
            <a:stretch>
              <a:fillRect/>
            </a:stretch>
          </a:blipFill>
        </p:spPr>
        <p:txBody>
          <a:bodyPr/>
          <a:lstStyle/>
          <a:p>
            <a:pPr algn="just" eaLnBrk="0" fontAlgn="base" hangingPunct="0">
              <a:lnSpc>
                <a:spcPct val="120000"/>
              </a:lnSpc>
              <a:spcBef>
                <a:spcPct val="0"/>
              </a:spcBef>
              <a:defRPr/>
            </a:pPr>
            <a:r>
              <a:rPr lang="vi-VN">
                <a:noFill/>
              </a:rPr>
              <a:t> </a:t>
            </a:r>
          </a:p>
        </p:txBody>
      </p:sp>
      <p:sp>
        <p:nvSpPr>
          <p:cNvPr id="8" name="Rectangle 7">
            <a:extLst>
              <a:ext uri="{FF2B5EF4-FFF2-40B4-BE49-F238E27FC236}">
                <a16:creationId xmlns:a16="http://schemas.microsoft.com/office/drawing/2014/main" xmlns="" id="{B1249AB9-E1D2-4A74-ACEA-5BB7C9C9A194}"/>
              </a:ext>
            </a:extLst>
          </p:cNvPr>
          <p:cNvSpPr>
            <a:spLocks noRot="1" noChangeAspect="1" noMove="1" noResize="1" noEditPoints="1" noAdjustHandles="1" noChangeArrowheads="1" noChangeShapeType="1" noTextEdit="1"/>
          </p:cNvSpPr>
          <p:nvPr/>
        </p:nvSpPr>
        <p:spPr>
          <a:xfrm>
            <a:off x="758669" y="4204281"/>
            <a:ext cx="2334806" cy="977319"/>
          </a:xfrm>
          <a:prstGeom prst="rect">
            <a:avLst/>
          </a:prstGeom>
          <a:blipFill>
            <a:blip r:embed="rId3"/>
            <a:stretch>
              <a:fillRect/>
            </a:stretch>
          </a:blipFill>
        </p:spPr>
        <p:txBody>
          <a:bodyPr/>
          <a:lstStyle/>
          <a:p>
            <a:pPr algn="just" eaLnBrk="0" fontAlgn="base" hangingPunct="0">
              <a:lnSpc>
                <a:spcPct val="120000"/>
              </a:lnSpc>
              <a:spcBef>
                <a:spcPct val="0"/>
              </a:spcBef>
              <a:defRPr/>
            </a:pPr>
            <a:r>
              <a:rPr lang="vi-VN">
                <a:noFill/>
              </a:rPr>
              <a:t> </a:t>
            </a:r>
          </a:p>
        </p:txBody>
      </p:sp>
      <p:sp>
        <p:nvSpPr>
          <p:cNvPr id="11" name="Rectangle 10">
            <a:extLst>
              <a:ext uri="{FF2B5EF4-FFF2-40B4-BE49-F238E27FC236}">
                <a16:creationId xmlns:a16="http://schemas.microsoft.com/office/drawing/2014/main" xmlns="" id="{646FC756-80F0-49DB-8D7B-63C3B06429AB}"/>
              </a:ext>
            </a:extLst>
          </p:cNvPr>
          <p:cNvSpPr>
            <a:spLocks noRot="1" noChangeAspect="1" noMove="1" noResize="1" noEditPoints="1" noAdjustHandles="1" noChangeArrowheads="1" noChangeShapeType="1" noTextEdit="1"/>
          </p:cNvSpPr>
          <p:nvPr/>
        </p:nvSpPr>
        <p:spPr>
          <a:xfrm>
            <a:off x="2971800" y="4191000"/>
            <a:ext cx="3954609" cy="987001"/>
          </a:xfrm>
          <a:prstGeom prst="rect">
            <a:avLst/>
          </a:prstGeom>
          <a:blipFill>
            <a:blip r:embed="rId4"/>
            <a:stretch>
              <a:fillRect/>
            </a:stretch>
          </a:blipFill>
        </p:spPr>
        <p:txBody>
          <a:bodyPr/>
          <a:lstStyle/>
          <a:p>
            <a:pPr algn="just" eaLnBrk="0" fontAlgn="base" hangingPunct="0">
              <a:lnSpc>
                <a:spcPct val="120000"/>
              </a:lnSpc>
              <a:spcBef>
                <a:spcPct val="0"/>
              </a:spcBef>
              <a:defRPr/>
            </a:pPr>
            <a:r>
              <a:rPr lang="vi-VN">
                <a:noFill/>
              </a:rPr>
              <a:t> </a:t>
            </a:r>
          </a:p>
        </p:txBody>
      </p:sp>
      <p:sp>
        <p:nvSpPr>
          <p:cNvPr id="12" name="Rectangle 11"/>
          <p:cNvSpPr>
            <a:spLocks noChangeArrowheads="1"/>
          </p:cNvSpPr>
          <p:nvPr/>
        </p:nvSpPr>
        <p:spPr bwMode="auto">
          <a:xfrm>
            <a:off x="354223" y="5473219"/>
            <a:ext cx="8308803" cy="9787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01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73063" indent="-342900" algn="just" fontAlgn="base">
              <a:lnSpc>
                <a:spcPct val="120000"/>
              </a:lnSpc>
              <a:spcBef>
                <a:spcPct val="0"/>
              </a:spcBef>
              <a:buFont typeface="Wingdings" panose="05000000000000000000" pitchFamily="2" charset="2"/>
              <a:buChar char="Ø"/>
            </a:pPr>
            <a:r>
              <a:rPr lang="vi-VN" altLang="vi-VN" sz="2400" dirty="0" smtClean="0">
                <a:solidFill>
                  <a:srgbClr val="000000"/>
                </a:solidFill>
                <a:latin typeface="+mn-lt"/>
                <a:cs typeface="Times New Roman" panose="02020603050405020304" pitchFamily="18" charset="0"/>
              </a:rPr>
              <a:t>Như </a:t>
            </a:r>
            <a:r>
              <a:rPr lang="vi-VN" altLang="vi-VN" sz="2400" dirty="0" smtClean="0">
                <a:solidFill>
                  <a:srgbClr val="000000"/>
                </a:solidFill>
                <a:latin typeface="+mn-lt"/>
                <a:cs typeface="Times New Roman" panose="02020603050405020304" pitchFamily="18" charset="0"/>
              </a:rPr>
              <a:t>vậy điểm cực cận cách mắt 50cm và khi </a:t>
            </a:r>
            <a:r>
              <a:rPr lang="en-US" altLang="vi-VN" sz="2400" dirty="0">
                <a:solidFill>
                  <a:srgbClr val="000000"/>
                </a:solidFill>
                <a:latin typeface="+mn-lt"/>
                <a:cs typeface="Times New Roman" panose="02020603050405020304" pitchFamily="18" charset="0"/>
              </a:rPr>
              <a:t> </a:t>
            </a:r>
            <a:r>
              <a:rPr lang="vi-VN" altLang="vi-VN" sz="2400" dirty="0" smtClean="0">
                <a:solidFill>
                  <a:srgbClr val="000000"/>
                </a:solidFill>
                <a:latin typeface="+mn-lt"/>
                <a:cs typeface="Times New Roman" panose="02020603050405020304" pitchFamily="18" charset="0"/>
              </a:rPr>
              <a:t>không </a:t>
            </a:r>
            <a:r>
              <a:rPr lang="vi-VN" altLang="vi-VN" sz="2400" dirty="0" smtClean="0">
                <a:solidFill>
                  <a:srgbClr val="000000"/>
                </a:solidFill>
                <a:latin typeface="+mn-lt"/>
                <a:cs typeface="Times New Roman" panose="02020603050405020304" pitchFamily="18" charset="0"/>
              </a:rPr>
              <a:t>đeo kính thì người ấy nhìn rõ vật gần nhất </a:t>
            </a:r>
            <a:r>
              <a:rPr lang="vi-VN" altLang="vi-VN" sz="2400" dirty="0" smtClean="0">
                <a:solidFill>
                  <a:srgbClr val="000000"/>
                </a:solidFill>
                <a:latin typeface="+mn-lt"/>
                <a:cs typeface="Times New Roman" panose="02020603050405020304" pitchFamily="18" charset="0"/>
              </a:rPr>
              <a:t>cách </a:t>
            </a:r>
            <a:r>
              <a:rPr lang="vi-VN" altLang="vi-VN" sz="2400" dirty="0" smtClean="0">
                <a:solidFill>
                  <a:srgbClr val="000000"/>
                </a:solidFill>
                <a:latin typeface="+mn-lt"/>
                <a:cs typeface="Times New Roman" panose="02020603050405020304" pitchFamily="18" charset="0"/>
              </a:rPr>
              <a:t>mắt 50cm.</a:t>
            </a:r>
            <a:endParaRPr lang="vi-VN" altLang="vi-VN" sz="2400" dirty="0" smtClean="0">
              <a:solidFill>
                <a:srgbClr val="000000"/>
              </a:solidFill>
              <a:latin typeface="+mn-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011581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5"/>
          <p:cNvSpPr>
            <a:spLocks noGrp="1" noChangeArrowheads="1"/>
          </p:cNvSpPr>
          <p:nvPr>
            <p:ph type="subTitle" idx="1"/>
          </p:nvPr>
        </p:nvSpPr>
        <p:spPr>
          <a:xfrm>
            <a:off x="457200" y="1168934"/>
            <a:ext cx="8229600" cy="4967514"/>
          </a:xfrm>
          <a:noFill/>
        </p:spPr>
        <p:txBody>
          <a:bodyPr>
            <a:spAutoFit/>
          </a:bodyPr>
          <a:lstStyle/>
          <a:p>
            <a:pPr algn="just" eaLnBrk="1" hangingPunct="1">
              <a:lnSpc>
                <a:spcPct val="120000"/>
              </a:lnSpc>
              <a:spcBef>
                <a:spcPts val="0"/>
              </a:spcBef>
            </a:pPr>
            <a:r>
              <a:rPr lang="en-US" altLang="vi-VN" sz="2400" dirty="0" smtClean="0"/>
              <a:t> + </a:t>
            </a:r>
            <a:r>
              <a:rPr lang="vi-VN" altLang="vi-VN" sz="2400" dirty="0" smtClean="0"/>
              <a:t>Những biểu hiện của tật cận thị, cách khắc phục</a:t>
            </a:r>
          </a:p>
          <a:p>
            <a:pPr algn="just" eaLnBrk="1" hangingPunct="1">
              <a:lnSpc>
                <a:spcPct val="120000"/>
              </a:lnSpc>
              <a:spcBef>
                <a:spcPts val="0"/>
              </a:spcBef>
            </a:pPr>
            <a:r>
              <a:rPr lang="vi-VN" altLang="vi-VN" sz="2400" dirty="0" smtClean="0"/>
              <a:t> + Những biểu hiện của tật mắt lão, cách khắc phục</a:t>
            </a:r>
          </a:p>
          <a:p>
            <a:pPr algn="just" eaLnBrk="1" hangingPunct="1">
              <a:lnSpc>
                <a:spcPct val="120000"/>
              </a:lnSpc>
              <a:spcBef>
                <a:spcPts val="0"/>
              </a:spcBef>
            </a:pPr>
            <a:r>
              <a:rPr lang="en-US" altLang="vi-VN" sz="2400" dirty="0" smtClean="0"/>
              <a:t> </a:t>
            </a:r>
            <a:r>
              <a:rPr lang="en-US" altLang="vi-VN" sz="2400" dirty="0" smtClean="0"/>
              <a:t>+ </a:t>
            </a:r>
            <a:r>
              <a:rPr lang="vi-VN" altLang="vi-VN" sz="2400" dirty="0" smtClean="0"/>
              <a:t>Đọc  phần có thể em chưa biết</a:t>
            </a:r>
            <a:endParaRPr lang="en-US" altLang="vi-VN" sz="2400" dirty="0" smtClean="0"/>
          </a:p>
          <a:p>
            <a:pPr algn="just" eaLnBrk="1" hangingPunct="1">
              <a:lnSpc>
                <a:spcPct val="120000"/>
              </a:lnSpc>
              <a:spcBef>
                <a:spcPts val="0"/>
              </a:spcBef>
            </a:pPr>
            <a:r>
              <a:rPr lang="en-US" altLang="vi-VN" sz="2400" dirty="0" smtClean="0"/>
              <a:t> + </a:t>
            </a:r>
            <a:r>
              <a:rPr lang="vi-VN" altLang="vi-VN" sz="2400" dirty="0" smtClean="0"/>
              <a:t>Làm bài tập</a:t>
            </a:r>
            <a:r>
              <a:rPr lang="en-US" altLang="vi-VN" sz="2400" dirty="0" smtClean="0"/>
              <a:t>: </a:t>
            </a:r>
            <a:r>
              <a:rPr lang="en-US" altLang="vi-VN" sz="2400" dirty="0" smtClean="0"/>
              <a:t>49.1 – 49.3 SBT/100 </a:t>
            </a:r>
            <a:endParaRPr lang="en-US" altLang="vi-VN" sz="2400" dirty="0" smtClean="0"/>
          </a:p>
          <a:p>
            <a:pPr algn="just" eaLnBrk="1" hangingPunct="1">
              <a:lnSpc>
                <a:spcPct val="120000"/>
              </a:lnSpc>
              <a:spcBef>
                <a:spcPts val="0"/>
              </a:spcBef>
            </a:pPr>
            <a:endParaRPr lang="en-US" altLang="vi-VN" sz="2400" dirty="0" smtClean="0"/>
          </a:p>
          <a:p>
            <a:pPr algn="just" eaLnBrk="1" hangingPunct="1">
              <a:lnSpc>
                <a:spcPct val="120000"/>
              </a:lnSpc>
              <a:spcBef>
                <a:spcPts val="0"/>
              </a:spcBef>
            </a:pPr>
            <a:r>
              <a:rPr lang="vi-VN" altLang="vi-VN" sz="2400" dirty="0" smtClean="0"/>
              <a:t>Soạn trước </a:t>
            </a:r>
            <a:r>
              <a:rPr lang="vi-VN" altLang="vi-VN" sz="2400" dirty="0" smtClean="0"/>
              <a:t>bài 50 </a:t>
            </a:r>
            <a:r>
              <a:rPr lang="vi-VN" altLang="vi-VN" sz="2400" b="1" dirty="0" smtClean="0"/>
              <a:t>Kính lúp</a:t>
            </a:r>
            <a:r>
              <a:rPr lang="en-US" altLang="vi-VN" sz="2400" b="1" dirty="0" smtClean="0"/>
              <a:t> </a:t>
            </a:r>
            <a:r>
              <a:rPr lang="vi-VN" altLang="vi-VN" sz="2400" b="1" dirty="0" smtClean="0"/>
              <a:t>và trả lời trước các câu hỏi sau</a:t>
            </a:r>
            <a:r>
              <a:rPr lang="en-US" altLang="vi-VN" sz="2400" b="1" dirty="0" smtClean="0"/>
              <a:t>:</a:t>
            </a:r>
            <a:endParaRPr lang="vi-VN" altLang="vi-VN" sz="2400" b="1" dirty="0" smtClean="0"/>
          </a:p>
          <a:p>
            <a:pPr marL="342900" indent="-342900" algn="just" eaLnBrk="1" hangingPunct="1">
              <a:lnSpc>
                <a:spcPct val="120000"/>
              </a:lnSpc>
              <a:spcBef>
                <a:spcPts val="0"/>
              </a:spcBef>
              <a:buFont typeface="Wingdings" panose="05000000000000000000" pitchFamily="2" charset="2"/>
              <a:buChar char="Ø"/>
            </a:pPr>
            <a:r>
              <a:rPr lang="vi-VN" altLang="vi-VN" sz="2400" dirty="0" smtClean="0">
                <a:solidFill>
                  <a:srgbClr val="0066CC"/>
                </a:solidFill>
              </a:rPr>
              <a:t>Kính lúp là gì? Số bội giác trên kính lúp cho biết điều gì?</a:t>
            </a:r>
          </a:p>
          <a:p>
            <a:pPr marL="342900" indent="-342900" algn="just" eaLnBrk="1" hangingPunct="1">
              <a:lnSpc>
                <a:spcPct val="120000"/>
              </a:lnSpc>
              <a:spcBef>
                <a:spcPts val="0"/>
              </a:spcBef>
              <a:buFont typeface="Wingdings" panose="05000000000000000000" pitchFamily="2" charset="2"/>
              <a:buChar char="Ø"/>
            </a:pPr>
            <a:r>
              <a:rPr lang="vi-VN" altLang="vi-VN" sz="2400" dirty="0" smtClean="0">
                <a:solidFill>
                  <a:srgbClr val="0066CC"/>
                </a:solidFill>
              </a:rPr>
              <a:t>Hãy kể một số trường hợp trong thực tế trong đời sống và sản xuất phải dùng đến kính lúp?</a:t>
            </a:r>
          </a:p>
          <a:p>
            <a:pPr algn="just" eaLnBrk="1" hangingPunct="1">
              <a:lnSpc>
                <a:spcPct val="120000"/>
              </a:lnSpc>
              <a:spcBef>
                <a:spcPts val="0"/>
              </a:spcBef>
            </a:pPr>
            <a:endParaRPr lang="en-US" altLang="vi-VN" sz="2400" b="1" i="1" dirty="0" smtClean="0">
              <a:solidFill>
                <a:srgbClr val="0066CC"/>
              </a:solidFill>
            </a:endParaRPr>
          </a:p>
        </p:txBody>
      </p:sp>
      <p:sp>
        <p:nvSpPr>
          <p:cNvPr id="2" name="Rectangle 1"/>
          <p:cNvSpPr/>
          <p:nvPr/>
        </p:nvSpPr>
        <p:spPr>
          <a:xfrm>
            <a:off x="0" y="0"/>
            <a:ext cx="9144000" cy="7514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HƯỚNG DẪN VỀ NHÀ</a:t>
            </a:r>
            <a:endParaRPr lang="en-US" sz="3200" b="1" dirty="0">
              <a:solidFill>
                <a:schemeClr val="tx1"/>
              </a:solidFill>
            </a:endParaRPr>
          </a:p>
        </p:txBody>
      </p:sp>
    </p:spTree>
    <p:extLst>
      <p:ext uri="{BB962C8B-B14F-4D97-AF65-F5344CB8AC3E}">
        <p14:creationId xmlns:p14="http://schemas.microsoft.com/office/powerpoint/2010/main" val="3860180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yeBi - Thuốc Bổ Mắt"/>
          <p:cNvPicPr>
            <a:picLocks noChangeAspect="1" noChangeArrowheads="1"/>
          </p:cNvPicPr>
          <p:nvPr/>
        </p:nvPicPr>
        <p:blipFill rotWithShape="1">
          <a:blip r:embed="rId2">
            <a:extLst>
              <a:ext uri="{28A0092B-C50C-407E-A947-70E740481C1C}">
                <a14:useLocalDpi xmlns:a14="http://schemas.microsoft.com/office/drawing/2010/main" val="0"/>
              </a:ext>
            </a:extLst>
          </a:blip>
          <a:srcRect b="15715"/>
          <a:stretch/>
        </p:blipFill>
        <p:spPr bwMode="auto">
          <a:xfrm>
            <a:off x="242497" y="126749"/>
            <a:ext cx="4557244" cy="657734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op 10 thực phẩm tốt cho mắt giúp mắt sáng và khỏe mạ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248" y="2064190"/>
            <a:ext cx="3794774" cy="336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7036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56322" name="Picture 2" descr="Mẫu slide cảm ơn chuyên nghiệp, ấn tượng, hài hước cho Powerpoint"/>
          <p:cNvPicPr>
            <a:picLocks noChangeAspect="1" noChangeArrowheads="1"/>
          </p:cNvPicPr>
          <p:nvPr/>
        </p:nvPicPr>
        <p:blipFill rotWithShape="1">
          <a:blip r:embed="rId3">
            <a:extLst>
              <a:ext uri="{28A0092B-C50C-407E-A947-70E740481C1C}">
                <a14:useLocalDpi xmlns:a14="http://schemas.microsoft.com/office/drawing/2010/main" val="0"/>
              </a:ext>
            </a:extLst>
          </a:blip>
          <a:srcRect l="8333" r="833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237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60000"/>
            <a:lumOff val="40000"/>
          </a:schemeClr>
        </a:solidFill>
        <a:effectLst/>
      </p:bgPr>
    </p:bg>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804496" y="2355053"/>
            <a:ext cx="7772400" cy="1625054"/>
          </a:xfrm>
          <a:prstGeom prst="rect">
            <a:avLst/>
          </a:prstGeom>
        </p:spPr>
        <p:txBody>
          <a:bodyPr spcFirstLastPara="1" wrap="square" lIns="91425" tIns="91425" rIns="91425" bIns="91425" anchor="b" anchorCtr="0">
            <a:noAutofit/>
          </a:bodyPr>
          <a:lstStyle/>
          <a:p>
            <a:endParaRPr b="1" dirty="0">
              <a:latin typeface="+mn-lt"/>
            </a:endParaRPr>
          </a:p>
          <a:p>
            <a:r>
              <a:rPr lang="en" sz="7200" b="1" dirty="0" smtClean="0">
                <a:latin typeface="+mn-lt"/>
              </a:rPr>
              <a:t>HOẠT ĐỘNG </a:t>
            </a:r>
            <a:r>
              <a:rPr lang="en" sz="11500" b="1" dirty="0" smtClean="0">
                <a:latin typeface="+mn-lt"/>
              </a:rPr>
              <a:t>2</a:t>
            </a:r>
            <a:endParaRPr sz="7200" b="1" dirty="0">
              <a:latin typeface="+mn-lt"/>
            </a:endParaRPr>
          </a:p>
        </p:txBody>
      </p:sp>
      <p:sp>
        <p:nvSpPr>
          <p:cNvPr id="83" name="Google Shape;83;p14"/>
          <p:cNvSpPr/>
          <p:nvPr/>
        </p:nvSpPr>
        <p:spPr>
          <a:xfrm>
            <a:off x="6890681" y="2201172"/>
            <a:ext cx="1824693" cy="1702276"/>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 name="Google Shape;84;p14"/>
          <p:cNvSpPr txBox="1">
            <a:spLocks noGrp="1"/>
          </p:cNvSpPr>
          <p:nvPr>
            <p:ph type="sldNum" idx="12"/>
          </p:nvPr>
        </p:nvSpPr>
        <p:spPr>
          <a:xfrm>
            <a:off x="4297651" y="5690226"/>
            <a:ext cx="548700" cy="310500"/>
          </a:xfrm>
          <a:prstGeom prst="rect">
            <a:avLst/>
          </a:prstGeom>
        </p:spPr>
        <p:txBody>
          <a:bodyPr spcFirstLastPara="1" wrap="square" lIns="91425" tIns="91425" rIns="91425" bIns="91425" anchor="t" anchorCtr="0">
            <a:noAutofit/>
          </a:bodyPr>
          <a:lstStyle/>
          <a:p>
            <a:fld id="{00000000-1234-1234-1234-123412341234}" type="slidenum">
              <a:rPr lang="en"/>
              <a:pPr/>
              <a:t>4</a:t>
            </a:fld>
            <a:endParaRPr/>
          </a:p>
        </p:txBody>
      </p:sp>
      <p:sp>
        <p:nvSpPr>
          <p:cNvPr id="3" name="Rounded Rectangle 2"/>
          <p:cNvSpPr/>
          <p:nvPr/>
        </p:nvSpPr>
        <p:spPr>
          <a:xfrm>
            <a:off x="369277" y="2013438"/>
            <a:ext cx="8642838" cy="3174023"/>
          </a:xfrm>
          <a:prstGeom prst="roundRect">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36355" y="4161968"/>
            <a:ext cx="7908681" cy="1556238"/>
          </a:xfrm>
          <a:prstGeom prst="roundRect">
            <a:avLst/>
          </a:prstGeom>
          <a:solidFill>
            <a:srgbClr val="002060"/>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HÌNH THÀNH KIẾN THỨC</a:t>
            </a:r>
            <a:endParaRPr lang="en-US" sz="4800" b="1" dirty="0"/>
          </a:p>
        </p:txBody>
      </p:sp>
    </p:spTree>
    <p:extLst>
      <p:ext uri="{BB962C8B-B14F-4D97-AF65-F5344CB8AC3E}">
        <p14:creationId xmlns:p14="http://schemas.microsoft.com/office/powerpoint/2010/main" val="2484196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a:xfrm>
            <a:off x="4294476" y="6769283"/>
            <a:ext cx="548700" cy="414000"/>
          </a:xfrm>
        </p:spPr>
        <p:txBody>
          <a:bodyPr/>
          <a:lstStyle/>
          <a:p>
            <a:pPr algn="just">
              <a:lnSpc>
                <a:spcPct val="120000"/>
              </a:lnSpc>
            </a:pPr>
            <a:fld id="{00000000-1234-1234-1234-123412341234}" type="slidenum">
              <a:rPr lang="en" sz="2000" smtClean="0">
                <a:solidFill>
                  <a:schemeClr val="tx1"/>
                </a:solidFill>
                <a:latin typeface="+mn-lt"/>
              </a:rPr>
              <a:pPr algn="just">
                <a:lnSpc>
                  <a:spcPct val="120000"/>
                </a:lnSpc>
              </a:pPr>
              <a:t>5</a:t>
            </a:fld>
            <a:endParaRPr lang="en" sz="2000">
              <a:solidFill>
                <a:schemeClr val="tx1"/>
              </a:solidFill>
              <a:latin typeface="+mn-lt"/>
            </a:endParaRPr>
          </a:p>
        </p:txBody>
      </p:sp>
      <p:sp>
        <p:nvSpPr>
          <p:cNvPr id="4" name="Text Box 3"/>
          <p:cNvSpPr txBox="1">
            <a:spLocks noChangeArrowheads="1"/>
          </p:cNvSpPr>
          <p:nvPr/>
        </p:nvSpPr>
        <p:spPr bwMode="auto">
          <a:xfrm>
            <a:off x="-9526" y="-9548"/>
            <a:ext cx="9153525" cy="830997"/>
          </a:xfrm>
          <a:prstGeom prst="rect">
            <a:avLst/>
          </a:prstGeom>
          <a:solidFill>
            <a:srgbClr val="C00000"/>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ts val="0"/>
              </a:spcBef>
              <a:buFontTx/>
              <a:buNone/>
            </a:pPr>
            <a:r>
              <a:rPr lang="en-US" altLang="vi-VN" sz="4000" b="1" dirty="0">
                <a:solidFill>
                  <a:schemeClr val="bg1"/>
                </a:solidFill>
                <a:latin typeface="+mn-lt"/>
              </a:rPr>
              <a:t>I. MẮT </a:t>
            </a:r>
            <a:r>
              <a:rPr lang="en-US" altLang="vi-VN" sz="4000" b="1" dirty="0" smtClean="0">
                <a:solidFill>
                  <a:schemeClr val="bg1"/>
                </a:solidFill>
                <a:latin typeface="+mn-lt"/>
              </a:rPr>
              <a:t>CẬN</a:t>
            </a:r>
            <a:endParaRPr lang="en-US" altLang="vi-VN" sz="4000" b="1" dirty="0">
              <a:solidFill>
                <a:schemeClr val="bg1"/>
              </a:solidFill>
              <a:latin typeface="+mn-lt"/>
            </a:endParaRPr>
          </a:p>
        </p:txBody>
      </p:sp>
      <p:sp>
        <p:nvSpPr>
          <p:cNvPr id="5" name="Text Box 4"/>
          <p:cNvSpPr txBox="1">
            <a:spLocks noChangeArrowheads="1"/>
          </p:cNvSpPr>
          <p:nvPr/>
        </p:nvSpPr>
        <p:spPr bwMode="auto">
          <a:xfrm>
            <a:off x="172483" y="932367"/>
            <a:ext cx="5222905" cy="494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r>
              <a:rPr lang="vi-VN" altLang="vi-VN" sz="2400" b="1" dirty="0" smtClean="0">
                <a:solidFill>
                  <a:srgbClr val="FFFF00"/>
                </a:solidFill>
                <a:latin typeface="+mn-lt"/>
              </a:rPr>
              <a:t>1. Những biểu hiện của tật cận thị:</a:t>
            </a:r>
            <a:endParaRPr lang="vi-VN" altLang="vi-VN" sz="2400" b="1" dirty="0">
              <a:solidFill>
                <a:srgbClr val="FFFF00"/>
              </a:solidFill>
              <a:latin typeface="+mn-lt"/>
            </a:endParaRPr>
          </a:p>
        </p:txBody>
      </p:sp>
      <p:sp>
        <p:nvSpPr>
          <p:cNvPr id="6" name="Text Box 5"/>
          <p:cNvSpPr txBox="1">
            <a:spLocks noChangeArrowheads="1"/>
          </p:cNvSpPr>
          <p:nvPr/>
        </p:nvSpPr>
        <p:spPr bwMode="auto">
          <a:xfrm>
            <a:off x="354432" y="1491173"/>
            <a:ext cx="8416086" cy="42774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r>
              <a:rPr lang="vi-VN" altLang="vi-VN" sz="2000" b="1" dirty="0" smtClean="0">
                <a:solidFill>
                  <a:srgbClr val="00FFFF"/>
                </a:solidFill>
                <a:latin typeface="+mn-lt"/>
              </a:rPr>
              <a:t>C1. Hãy cho biết biểu hiện nào sau đây là triệu chứng của mắt cận?</a:t>
            </a:r>
            <a:endParaRPr lang="vi-VN" altLang="vi-VN" sz="2000" b="1" dirty="0">
              <a:solidFill>
                <a:srgbClr val="00FFFF"/>
              </a:solidFill>
              <a:latin typeface="+mn-lt"/>
            </a:endParaRPr>
          </a:p>
        </p:txBody>
      </p:sp>
      <p:sp>
        <p:nvSpPr>
          <p:cNvPr id="7" name="Rectangle 6"/>
          <p:cNvSpPr>
            <a:spLocks noChangeArrowheads="1"/>
          </p:cNvSpPr>
          <p:nvPr/>
        </p:nvSpPr>
        <p:spPr bwMode="auto">
          <a:xfrm>
            <a:off x="660400" y="2044579"/>
            <a:ext cx="67287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r>
              <a:rPr lang="vi-VN" altLang="vi-VN" sz="2000" dirty="0" smtClean="0">
                <a:solidFill>
                  <a:schemeClr val="bg1"/>
                </a:solidFill>
                <a:latin typeface="+mn-lt"/>
              </a:rPr>
              <a:t>A. Khi đọc sách, phải đặt sách gần mắt hơn bình thường.</a:t>
            </a:r>
            <a:endParaRPr lang="vi-VN" altLang="vi-VN" sz="2000" dirty="0">
              <a:solidFill>
                <a:schemeClr val="bg1"/>
              </a:solidFill>
              <a:latin typeface="+mn-lt"/>
            </a:endParaRPr>
          </a:p>
        </p:txBody>
      </p:sp>
      <p:sp>
        <p:nvSpPr>
          <p:cNvPr id="8" name="Rectangle 10"/>
          <p:cNvSpPr>
            <a:spLocks noChangeArrowheads="1"/>
          </p:cNvSpPr>
          <p:nvPr/>
        </p:nvSpPr>
        <p:spPr bwMode="auto">
          <a:xfrm>
            <a:off x="660400" y="2530354"/>
            <a:ext cx="65493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r>
              <a:rPr lang="vi-VN" altLang="vi-VN" sz="2000" dirty="0" smtClean="0">
                <a:solidFill>
                  <a:schemeClr val="bg1"/>
                </a:solidFill>
                <a:latin typeface="+mn-lt"/>
              </a:rPr>
              <a:t>B. Khi đọc sách, phải đặt sách xa mắt hơn bình thường.</a:t>
            </a:r>
            <a:endParaRPr lang="vi-VN" altLang="vi-VN" sz="2000" dirty="0">
              <a:solidFill>
                <a:schemeClr val="bg1"/>
              </a:solidFill>
              <a:latin typeface="+mn-lt"/>
            </a:endParaRPr>
          </a:p>
        </p:txBody>
      </p:sp>
      <p:sp>
        <p:nvSpPr>
          <p:cNvPr id="9" name="Rectangle 11"/>
          <p:cNvSpPr>
            <a:spLocks noChangeArrowheads="1"/>
          </p:cNvSpPr>
          <p:nvPr/>
        </p:nvSpPr>
        <p:spPr bwMode="auto">
          <a:xfrm>
            <a:off x="660400" y="3052641"/>
            <a:ext cx="67287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r>
              <a:rPr lang="vi-VN" altLang="vi-VN" sz="2000" dirty="0" smtClean="0">
                <a:solidFill>
                  <a:schemeClr val="bg1"/>
                </a:solidFill>
                <a:latin typeface="+mn-lt"/>
              </a:rPr>
              <a:t>C. Ngồi dưới lớp, nhìn chữ viết trên bảng thấy mờ.</a:t>
            </a:r>
            <a:endParaRPr lang="vi-VN" altLang="vi-VN" sz="2000" dirty="0">
              <a:solidFill>
                <a:schemeClr val="bg1"/>
              </a:solidFill>
              <a:latin typeface="+mn-lt"/>
            </a:endParaRPr>
          </a:p>
        </p:txBody>
      </p:sp>
      <p:sp>
        <p:nvSpPr>
          <p:cNvPr id="10" name="Rectangle 12"/>
          <p:cNvSpPr>
            <a:spLocks noChangeArrowheads="1"/>
          </p:cNvSpPr>
          <p:nvPr/>
        </p:nvSpPr>
        <p:spPr bwMode="auto">
          <a:xfrm>
            <a:off x="660400" y="3514306"/>
            <a:ext cx="6827510" cy="42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r>
              <a:rPr lang="vi-VN" altLang="vi-VN" sz="2000" dirty="0" smtClean="0">
                <a:solidFill>
                  <a:schemeClr val="bg1"/>
                </a:solidFill>
                <a:latin typeface="+mn-lt"/>
              </a:rPr>
              <a:t>D. Ngồi trong lớp, nhìn không rõ các vật ngoài sân trường.</a:t>
            </a:r>
            <a:endParaRPr lang="vi-VN" altLang="vi-VN" sz="2000" dirty="0">
              <a:solidFill>
                <a:schemeClr val="bg1"/>
              </a:solidFill>
              <a:latin typeface="+mn-lt"/>
            </a:endParaRPr>
          </a:p>
        </p:txBody>
      </p:sp>
      <p:sp>
        <p:nvSpPr>
          <p:cNvPr id="11" name="Rectangle 16"/>
          <p:cNvSpPr>
            <a:spLocks noChangeArrowheads="1"/>
          </p:cNvSpPr>
          <p:nvPr/>
        </p:nvSpPr>
        <p:spPr bwMode="auto">
          <a:xfrm>
            <a:off x="354431" y="4242208"/>
            <a:ext cx="8416087" cy="79707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r>
              <a:rPr lang="vi-VN" altLang="vi-VN" sz="2000" b="1" dirty="0" smtClean="0">
                <a:solidFill>
                  <a:srgbClr val="00FFFF"/>
                </a:solidFill>
                <a:latin typeface="+mn-lt"/>
              </a:rPr>
              <a:t>C2. Mắt cận không nhìn rõ những vật ở xa hay ở gần mắt? Điểm cực viễn C</a:t>
            </a:r>
            <a:r>
              <a:rPr lang="vi-VN" altLang="vi-VN" sz="2000" b="1" baseline="-25000" dirty="0" smtClean="0">
                <a:solidFill>
                  <a:srgbClr val="00FFFF"/>
                </a:solidFill>
                <a:latin typeface="+mn-lt"/>
              </a:rPr>
              <a:t>v</a:t>
            </a:r>
            <a:r>
              <a:rPr lang="vi-VN" altLang="vi-VN" sz="2000" b="1" dirty="0" smtClean="0">
                <a:solidFill>
                  <a:srgbClr val="00FFFF"/>
                </a:solidFill>
                <a:latin typeface="+mn-lt"/>
              </a:rPr>
              <a:t> của mắt cận ở xa hay gần mắt hơn bình thường?</a:t>
            </a:r>
            <a:endParaRPr lang="vi-VN" altLang="vi-VN" sz="2000" b="1" dirty="0">
              <a:solidFill>
                <a:srgbClr val="00FFFF"/>
              </a:solidFill>
              <a:latin typeface="+mn-lt"/>
            </a:endParaRPr>
          </a:p>
        </p:txBody>
      </p:sp>
      <p:sp>
        <p:nvSpPr>
          <p:cNvPr id="12" name="Rectangle 17"/>
          <p:cNvSpPr>
            <a:spLocks noChangeArrowheads="1"/>
          </p:cNvSpPr>
          <p:nvPr/>
        </p:nvSpPr>
        <p:spPr bwMode="auto">
          <a:xfrm>
            <a:off x="660400" y="5315308"/>
            <a:ext cx="8229600" cy="85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eaLnBrk="1" hangingPunct="1">
              <a:lnSpc>
                <a:spcPct val="130000"/>
              </a:lnSpc>
              <a:spcBef>
                <a:spcPts val="0"/>
              </a:spcBef>
              <a:buFont typeface="Wingdings" panose="05000000000000000000" pitchFamily="2" charset="2"/>
              <a:buChar char="q"/>
            </a:pPr>
            <a:r>
              <a:rPr lang="vi-VN" altLang="vi-VN" sz="2000" dirty="0" smtClean="0">
                <a:solidFill>
                  <a:schemeClr val="bg1"/>
                </a:solidFill>
                <a:latin typeface="+mn-lt"/>
              </a:rPr>
              <a:t>Mắt cận nhìn rõ những vật ở gần, không nhìn rõ những vật ở xa.</a:t>
            </a:r>
          </a:p>
          <a:p>
            <a:pPr marL="342900" indent="-342900" algn="just" eaLnBrk="1" hangingPunct="1">
              <a:lnSpc>
                <a:spcPct val="130000"/>
              </a:lnSpc>
              <a:spcBef>
                <a:spcPts val="0"/>
              </a:spcBef>
              <a:buFont typeface="Wingdings" panose="05000000000000000000" pitchFamily="2" charset="2"/>
              <a:buChar char="q"/>
            </a:pPr>
            <a:r>
              <a:rPr lang="vi-VN" altLang="vi-VN" sz="2000" dirty="0" smtClean="0">
                <a:solidFill>
                  <a:schemeClr val="bg1"/>
                </a:solidFill>
                <a:latin typeface="+mn-lt"/>
              </a:rPr>
              <a:t>Điểm cực viễn của mắt cận gần mắt hơn bình thường.</a:t>
            </a:r>
            <a:endParaRPr lang="vi-VN" altLang="vi-VN" sz="2000" dirty="0">
              <a:solidFill>
                <a:schemeClr val="bg1"/>
              </a:solidFill>
              <a:latin typeface="+mn-lt"/>
            </a:endParaRPr>
          </a:p>
        </p:txBody>
      </p:sp>
    </p:spTree>
    <p:extLst>
      <p:ext uri="{BB962C8B-B14F-4D97-AF65-F5344CB8AC3E}">
        <p14:creationId xmlns:p14="http://schemas.microsoft.com/office/powerpoint/2010/main" val="207638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childTnLst>
                          </p:cTn>
                        </p:par>
                        <p:par>
                          <p:cTn id="27" fill="hold">
                            <p:stCondLst>
                              <p:cond delay="1000"/>
                            </p:stCondLst>
                            <p:childTnLst>
                              <p:par>
                                <p:cTn id="28" presetID="9"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childTnLst>
                          </p:cTn>
                        </p:par>
                        <p:par>
                          <p:cTn id="31" fill="hold">
                            <p:stCondLst>
                              <p:cond delay="1500"/>
                            </p:stCondLst>
                            <p:childTnLst>
                              <p:par>
                                <p:cTn id="32" presetID="9"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mph" presetSubtype="10" fill="hold" grpId="1" nodeType="clickEffect">
                                  <p:stCondLst>
                                    <p:cond delay="0"/>
                                  </p:stCondLst>
                                  <p:childTnLst>
                                    <p:animClr clrSpc="hsl" dir="ccw">
                                      <p:cBhvr override="childStyle">
                                        <p:cTn id="38" dur="2000" fill="hold"/>
                                        <p:tgtEl>
                                          <p:spTgt spid="7"/>
                                        </p:tgtEl>
                                        <p:attrNameLst>
                                          <p:attrName>style.color</p:attrName>
                                        </p:attrNameLst>
                                      </p:cBhvr>
                                      <p:to>
                                        <a:srgbClr val="FF3300"/>
                                      </p:to>
                                    </p:animClr>
                                  </p:childTnLst>
                                </p:cTn>
                              </p:par>
                              <p:par>
                                <p:cTn id="39" presetID="3" presetClass="emph" presetSubtype="10" fill="hold" grpId="1" nodeType="withEffect">
                                  <p:stCondLst>
                                    <p:cond delay="0"/>
                                  </p:stCondLst>
                                  <p:childTnLst>
                                    <p:animClr clrSpc="hsl" dir="ccw">
                                      <p:cBhvr override="childStyle">
                                        <p:cTn id="40" dur="2000" fill="hold"/>
                                        <p:tgtEl>
                                          <p:spTgt spid="9"/>
                                        </p:tgtEl>
                                        <p:attrNameLst>
                                          <p:attrName>style.color</p:attrName>
                                        </p:attrNameLst>
                                      </p:cBhvr>
                                      <p:to>
                                        <a:srgbClr val="FF3300"/>
                                      </p:to>
                                    </p:animClr>
                                  </p:childTnLst>
                                </p:cTn>
                              </p:par>
                              <p:par>
                                <p:cTn id="41" presetID="3" presetClass="emph" presetSubtype="10" fill="hold" grpId="1" nodeType="withEffect">
                                  <p:stCondLst>
                                    <p:cond delay="0"/>
                                  </p:stCondLst>
                                  <p:childTnLst>
                                    <p:animClr clrSpc="hsl" dir="ccw">
                                      <p:cBhvr override="childStyle">
                                        <p:cTn id="42" dur="2000" fill="hold"/>
                                        <p:tgtEl>
                                          <p:spTgt spid="10"/>
                                        </p:tgtEl>
                                        <p:attrNameLst>
                                          <p:attrName>style.color</p:attrName>
                                        </p:attrNameLst>
                                      </p:cBhvr>
                                      <p:to>
                                        <a:srgbClr val="FF3300"/>
                                      </p:to>
                                    </p:animClr>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580">
                                          <p:stCondLst>
                                            <p:cond delay="0"/>
                                          </p:stCondLst>
                                        </p:cTn>
                                        <p:tgtEl>
                                          <p:spTgt spid="12"/>
                                        </p:tgtEl>
                                      </p:cBhvr>
                                    </p:animEffect>
                                    <p:anim calcmode="lin" valueType="num">
                                      <p:cBhvr>
                                        <p:cTn id="5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9" dur="26">
                                          <p:stCondLst>
                                            <p:cond delay="650"/>
                                          </p:stCondLst>
                                        </p:cTn>
                                        <p:tgtEl>
                                          <p:spTgt spid="12"/>
                                        </p:tgtEl>
                                      </p:cBhvr>
                                      <p:to x="100000" y="60000"/>
                                    </p:animScale>
                                    <p:animScale>
                                      <p:cBhvr>
                                        <p:cTn id="60" dur="166" decel="50000">
                                          <p:stCondLst>
                                            <p:cond delay="676"/>
                                          </p:stCondLst>
                                        </p:cTn>
                                        <p:tgtEl>
                                          <p:spTgt spid="12"/>
                                        </p:tgtEl>
                                      </p:cBhvr>
                                      <p:to x="100000" y="100000"/>
                                    </p:animScale>
                                    <p:animScale>
                                      <p:cBhvr>
                                        <p:cTn id="61" dur="26">
                                          <p:stCondLst>
                                            <p:cond delay="1312"/>
                                          </p:stCondLst>
                                        </p:cTn>
                                        <p:tgtEl>
                                          <p:spTgt spid="12"/>
                                        </p:tgtEl>
                                      </p:cBhvr>
                                      <p:to x="100000" y="80000"/>
                                    </p:animScale>
                                    <p:animScale>
                                      <p:cBhvr>
                                        <p:cTn id="62" dur="166" decel="50000">
                                          <p:stCondLst>
                                            <p:cond delay="1338"/>
                                          </p:stCondLst>
                                        </p:cTn>
                                        <p:tgtEl>
                                          <p:spTgt spid="12"/>
                                        </p:tgtEl>
                                      </p:cBhvr>
                                      <p:to x="100000" y="100000"/>
                                    </p:animScale>
                                    <p:animScale>
                                      <p:cBhvr>
                                        <p:cTn id="63" dur="26">
                                          <p:stCondLst>
                                            <p:cond delay="1642"/>
                                          </p:stCondLst>
                                        </p:cTn>
                                        <p:tgtEl>
                                          <p:spTgt spid="12"/>
                                        </p:tgtEl>
                                      </p:cBhvr>
                                      <p:to x="100000" y="90000"/>
                                    </p:animScale>
                                    <p:animScale>
                                      <p:cBhvr>
                                        <p:cTn id="64" dur="166" decel="50000">
                                          <p:stCondLst>
                                            <p:cond delay="1668"/>
                                          </p:stCondLst>
                                        </p:cTn>
                                        <p:tgtEl>
                                          <p:spTgt spid="12"/>
                                        </p:tgtEl>
                                      </p:cBhvr>
                                      <p:to x="100000" y="100000"/>
                                    </p:animScale>
                                    <p:animScale>
                                      <p:cBhvr>
                                        <p:cTn id="65" dur="26">
                                          <p:stCondLst>
                                            <p:cond delay="1808"/>
                                          </p:stCondLst>
                                        </p:cTn>
                                        <p:tgtEl>
                                          <p:spTgt spid="12"/>
                                        </p:tgtEl>
                                      </p:cBhvr>
                                      <p:to x="100000" y="95000"/>
                                    </p:animScale>
                                    <p:animScale>
                                      <p:cBhvr>
                                        <p:cTn id="66"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7" grpId="1"/>
      <p:bldP spid="8" grpId="0"/>
      <p:bldP spid="9" grpId="0"/>
      <p:bldP spid="9" grpId="1"/>
      <p:bldP spid="10" grpId="0"/>
      <p:bldP spid="10" grpId="1"/>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6</a:t>
            </a:fld>
            <a:endParaRPr lang="en"/>
          </a:p>
        </p:txBody>
      </p:sp>
      <p:sp>
        <p:nvSpPr>
          <p:cNvPr id="6" name="Text Box 6"/>
          <p:cNvSpPr txBox="1">
            <a:spLocks noChangeArrowheads="1"/>
          </p:cNvSpPr>
          <p:nvPr/>
        </p:nvSpPr>
        <p:spPr bwMode="auto">
          <a:xfrm>
            <a:off x="228598" y="1443350"/>
            <a:ext cx="7218363"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r>
              <a:rPr lang="vi-VN" altLang="vi-VN" sz="2400" b="1" dirty="0" smtClean="0">
                <a:solidFill>
                  <a:srgbClr val="3333FF"/>
                </a:solidFill>
                <a:latin typeface="+mn-lt"/>
              </a:rPr>
              <a:t>2. Cách khắc phục tật cận thị:</a:t>
            </a:r>
            <a:endParaRPr lang="vi-VN" altLang="vi-VN" sz="2400" b="1" dirty="0">
              <a:solidFill>
                <a:srgbClr val="3333FF"/>
              </a:solidFill>
              <a:latin typeface="+mn-lt"/>
            </a:endParaRPr>
          </a:p>
        </p:txBody>
      </p:sp>
      <p:sp>
        <p:nvSpPr>
          <p:cNvPr id="7" name="Rectangle 14"/>
          <p:cNvSpPr>
            <a:spLocks noChangeArrowheads="1"/>
          </p:cNvSpPr>
          <p:nvPr/>
        </p:nvSpPr>
        <p:spPr bwMode="auto">
          <a:xfrm>
            <a:off x="228597" y="2410583"/>
            <a:ext cx="5882055" cy="933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ts val="0"/>
              </a:spcBef>
              <a:buFontTx/>
              <a:buNone/>
            </a:pPr>
            <a:r>
              <a:rPr lang="vi-VN" altLang="vi-VN" sz="2400" b="1" dirty="0" smtClean="0">
                <a:latin typeface="+mn-lt"/>
              </a:rPr>
              <a:t>C3: Nếu có một kính cận, làm thế nào để biết đó là thấu kính phân kì?</a:t>
            </a:r>
            <a:r>
              <a:rPr lang="vi-VN" altLang="vi-VN" sz="2400" dirty="0" smtClean="0">
                <a:latin typeface="+mn-lt"/>
              </a:rPr>
              <a:t> </a:t>
            </a:r>
            <a:endParaRPr lang="vi-VN" altLang="vi-VN" sz="2400" dirty="0">
              <a:latin typeface="+mn-lt"/>
            </a:endParaRPr>
          </a:p>
        </p:txBody>
      </p:sp>
      <p:sp>
        <p:nvSpPr>
          <p:cNvPr id="8" name="Rectangle 17"/>
          <p:cNvSpPr>
            <a:spLocks noChangeArrowheads="1"/>
          </p:cNvSpPr>
          <p:nvPr/>
        </p:nvSpPr>
        <p:spPr bwMode="auto">
          <a:xfrm>
            <a:off x="228598" y="3671907"/>
            <a:ext cx="5882962"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r>
              <a:rPr lang="vi-VN" altLang="vi-VN" sz="2400" dirty="0" smtClean="0">
                <a:solidFill>
                  <a:srgbClr val="FF0000"/>
                </a:solidFill>
                <a:latin typeface="+mn-lt"/>
              </a:rPr>
              <a:t>Cách 1: Nếu phần rìa của kính dày hơn phần giữa thì đó là thấu kính phân kỳ.</a:t>
            </a:r>
            <a:endParaRPr lang="vi-VN" altLang="vi-VN" sz="2400" dirty="0">
              <a:solidFill>
                <a:srgbClr val="FF0000"/>
              </a:solidFill>
              <a:latin typeface="+mn-lt"/>
            </a:endParaRPr>
          </a:p>
        </p:txBody>
      </p:sp>
      <p:pic>
        <p:nvPicPr>
          <p:cNvPr id="9"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7416" y="3002556"/>
            <a:ext cx="1077151"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265" y="3028877"/>
            <a:ext cx="549275"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3338" y="3002556"/>
            <a:ext cx="530225"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9"/>
          <p:cNvSpPr txBox="1">
            <a:spLocks noChangeArrowheads="1"/>
          </p:cNvSpPr>
          <p:nvPr/>
        </p:nvSpPr>
        <p:spPr bwMode="auto">
          <a:xfrm>
            <a:off x="228598" y="4694165"/>
            <a:ext cx="5882055"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r>
              <a:rPr lang="vi-VN" altLang="vi-VN" sz="2400" dirty="0" smtClean="0">
                <a:solidFill>
                  <a:srgbClr val="FF0000"/>
                </a:solidFill>
                <a:latin typeface="+mn-lt"/>
              </a:rPr>
              <a:t>Cách 2: Đưa kính đến sát dòng chữ trên trang giấy nếu ảnh của hàng chữ nhỏ hơn thì đó là thấu kính phân kỳ.</a:t>
            </a:r>
          </a:p>
        </p:txBody>
      </p:sp>
      <p:pic>
        <p:nvPicPr>
          <p:cNvPr id="14" name="Picture 13" descr="Photo-01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1050" y="4743782"/>
            <a:ext cx="2057400" cy="20256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6" name="Text Box 6"/>
          <p:cNvSpPr txBox="1">
            <a:spLocks noChangeArrowheads="1"/>
          </p:cNvSpPr>
          <p:nvPr/>
        </p:nvSpPr>
        <p:spPr bwMode="auto">
          <a:xfrm>
            <a:off x="228598" y="940497"/>
            <a:ext cx="7218363"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r>
              <a:rPr lang="vi-VN" altLang="vi-VN" sz="2400" b="1" dirty="0" smtClean="0">
                <a:solidFill>
                  <a:srgbClr val="3333FF"/>
                </a:solidFill>
                <a:latin typeface="+mn-lt"/>
              </a:rPr>
              <a:t>1. Những biểu hiện của tật cận thị</a:t>
            </a:r>
            <a:endParaRPr lang="vi-VN" altLang="vi-VN" sz="2400" b="1" dirty="0">
              <a:solidFill>
                <a:srgbClr val="3333FF"/>
              </a:solidFill>
              <a:latin typeface="+mn-lt"/>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0200" y="1184649"/>
            <a:ext cx="2650025" cy="1656266"/>
          </a:xfrm>
          <a:prstGeom prst="rect">
            <a:avLst/>
          </a:prstGeom>
        </p:spPr>
      </p:pic>
      <p:sp>
        <p:nvSpPr>
          <p:cNvPr id="18" name="Text Box 3"/>
          <p:cNvSpPr txBox="1">
            <a:spLocks noChangeArrowheads="1"/>
          </p:cNvSpPr>
          <p:nvPr/>
        </p:nvSpPr>
        <p:spPr bwMode="auto">
          <a:xfrm>
            <a:off x="-9525" y="-9548"/>
            <a:ext cx="9171110" cy="830997"/>
          </a:xfrm>
          <a:prstGeom prst="rect">
            <a:avLst/>
          </a:prstGeom>
          <a:solidFill>
            <a:srgbClr val="C00000"/>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ts val="0"/>
              </a:spcBef>
              <a:buFontTx/>
              <a:buNone/>
            </a:pPr>
            <a:r>
              <a:rPr lang="en-US" altLang="vi-VN" sz="4000" b="1" dirty="0">
                <a:solidFill>
                  <a:schemeClr val="bg1"/>
                </a:solidFill>
                <a:latin typeface="+mn-lt"/>
              </a:rPr>
              <a:t>I. MẮT </a:t>
            </a:r>
            <a:r>
              <a:rPr lang="en-US" altLang="vi-VN" sz="4000" b="1" dirty="0" smtClean="0">
                <a:solidFill>
                  <a:schemeClr val="bg1"/>
                </a:solidFill>
                <a:latin typeface="+mn-lt"/>
              </a:rPr>
              <a:t>CẬN</a:t>
            </a:r>
            <a:endParaRPr lang="en-US" altLang="vi-VN" sz="4000" b="1" dirty="0">
              <a:solidFill>
                <a:schemeClr val="bg1"/>
              </a:solidFill>
              <a:latin typeface="+mn-lt"/>
            </a:endParaRPr>
          </a:p>
        </p:txBody>
      </p:sp>
    </p:spTree>
    <p:extLst>
      <p:ext uri="{BB962C8B-B14F-4D97-AF65-F5344CB8AC3E}">
        <p14:creationId xmlns:p14="http://schemas.microsoft.com/office/powerpoint/2010/main" val="253447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heckerboard(across)">
                                      <p:cBhvr>
                                        <p:cTn id="20" dur="500"/>
                                        <p:tgtEl>
                                          <p:spTgt spid="8"/>
                                        </p:tgtEl>
                                      </p:cBhvr>
                                    </p:animEffect>
                                  </p:childTnLst>
                                </p:cTn>
                              </p:par>
                              <p:par>
                                <p:cTn id="21" presetID="5"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par>
                                <p:cTn id="24" presetID="5" presetClass="entr" presetSubtype="1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par>
                                <p:cTn id="27" presetID="5" presetClass="entr" presetSubtype="1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par>
                                <p:cTn id="35" presetID="3" presetClass="entr" presetSubtype="1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a:xfrm>
            <a:off x="4253690" y="6162613"/>
            <a:ext cx="548700" cy="414000"/>
          </a:xfrm>
        </p:spPr>
        <p:txBody>
          <a:bodyPr/>
          <a:lstStyle/>
          <a:p>
            <a:pPr algn="just">
              <a:lnSpc>
                <a:spcPct val="130000"/>
              </a:lnSpc>
            </a:pPr>
            <a:fld id="{00000000-1234-1234-1234-123412341234}" type="slidenum">
              <a:rPr lang="en" sz="2000" smtClean="0">
                <a:latin typeface="+mn-lt"/>
              </a:rPr>
              <a:pPr algn="just">
                <a:lnSpc>
                  <a:spcPct val="130000"/>
                </a:lnSpc>
              </a:pPr>
              <a:t>7</a:t>
            </a:fld>
            <a:endParaRPr lang="en" sz="2000">
              <a:latin typeface="+mn-lt"/>
            </a:endParaRPr>
          </a:p>
        </p:txBody>
      </p:sp>
      <p:sp>
        <p:nvSpPr>
          <p:cNvPr id="3" name="Rectangle 3"/>
          <p:cNvSpPr txBox="1">
            <a:spLocks noChangeArrowheads="1"/>
          </p:cNvSpPr>
          <p:nvPr/>
        </p:nvSpPr>
        <p:spPr>
          <a:xfrm>
            <a:off x="257909" y="1025160"/>
            <a:ext cx="8689730" cy="544650"/>
          </a:xfrm>
          <a:prstGeom prst="rect">
            <a:avLst/>
          </a:prstGeom>
          <a:ln>
            <a:solidFill>
              <a:schemeClr val="tx1"/>
            </a:solid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20000"/>
              </a:lnSpc>
            </a:pPr>
            <a:r>
              <a:rPr lang="vi-VN" altLang="vi-VN" sz="2400" b="1" dirty="0" smtClean="0">
                <a:solidFill>
                  <a:schemeClr val="tx1"/>
                </a:solidFill>
                <a:latin typeface="+mn-lt"/>
                <a:ea typeface="+mn-ea"/>
                <a:cs typeface="+mn-cs"/>
              </a:rPr>
              <a:t>C4: Giải thích tác dụng của kính cận </a:t>
            </a:r>
            <a:endParaRPr lang="vi-VN" altLang="vi-VN" sz="2400" b="1" dirty="0">
              <a:solidFill>
                <a:schemeClr val="tx1"/>
              </a:solidFill>
              <a:latin typeface="+mn-lt"/>
              <a:ea typeface="+mn-ea"/>
              <a:cs typeface="+mn-cs"/>
            </a:endParaRPr>
          </a:p>
        </p:txBody>
      </p:sp>
      <p:sp>
        <p:nvSpPr>
          <p:cNvPr id="4" name="Oval 5"/>
          <p:cNvSpPr>
            <a:spLocks noChangeArrowheads="1"/>
          </p:cNvSpPr>
          <p:nvPr/>
        </p:nvSpPr>
        <p:spPr bwMode="auto">
          <a:xfrm>
            <a:off x="6661639" y="3147646"/>
            <a:ext cx="228600" cy="304800"/>
          </a:xfrm>
          <a:prstGeom prst="ellipse">
            <a:avLst/>
          </a:prstGeom>
          <a:solidFill>
            <a:srgbClr val="C00000"/>
          </a:solidFill>
          <a:ln w="19050">
            <a:solidFill>
              <a:schemeClr val="bg1"/>
            </a:solidFill>
            <a:round/>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30000"/>
              </a:lnSpc>
              <a:spcBef>
                <a:spcPts val="0"/>
              </a:spcBef>
              <a:buFontTx/>
              <a:buNone/>
            </a:pPr>
            <a:endParaRPr lang="vi-VN" altLang="vi-VN" sz="2000">
              <a:latin typeface="+mn-lt"/>
            </a:endParaRPr>
          </a:p>
        </p:txBody>
      </p:sp>
      <p:sp>
        <p:nvSpPr>
          <p:cNvPr id="5" name="Oval 6"/>
          <p:cNvSpPr>
            <a:spLocks noChangeArrowheads="1"/>
          </p:cNvSpPr>
          <p:nvPr/>
        </p:nvSpPr>
        <p:spPr bwMode="auto">
          <a:xfrm>
            <a:off x="6763239" y="2842846"/>
            <a:ext cx="990600" cy="914400"/>
          </a:xfrm>
          <a:prstGeom prst="ellipse">
            <a:avLst/>
          </a:prstGeom>
          <a:solidFill>
            <a:srgbClr val="C00000"/>
          </a:solidFill>
          <a:ln w="19050">
            <a:solidFill>
              <a:schemeClr val="bg1"/>
            </a:solidFill>
            <a:round/>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30000"/>
              </a:lnSpc>
              <a:spcBef>
                <a:spcPts val="0"/>
              </a:spcBef>
              <a:buFontTx/>
              <a:buNone/>
            </a:pPr>
            <a:endParaRPr lang="vi-VN" altLang="vi-VN" sz="2000">
              <a:latin typeface="+mn-lt"/>
            </a:endParaRPr>
          </a:p>
        </p:txBody>
      </p:sp>
      <p:sp>
        <p:nvSpPr>
          <p:cNvPr id="6" name="Line 7"/>
          <p:cNvSpPr>
            <a:spLocks noChangeShapeType="1"/>
          </p:cNvSpPr>
          <p:nvPr/>
        </p:nvSpPr>
        <p:spPr bwMode="auto">
          <a:xfrm flipV="1">
            <a:off x="1403839" y="3300046"/>
            <a:ext cx="6096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30000"/>
              </a:lnSpc>
            </a:pPr>
            <a:endParaRPr lang="en-US" sz="2000"/>
          </a:p>
        </p:txBody>
      </p:sp>
      <p:sp>
        <p:nvSpPr>
          <p:cNvPr id="7" name="Line 8"/>
          <p:cNvSpPr>
            <a:spLocks noChangeShapeType="1"/>
          </p:cNvSpPr>
          <p:nvPr/>
        </p:nvSpPr>
        <p:spPr bwMode="auto">
          <a:xfrm>
            <a:off x="6433039" y="2461846"/>
            <a:ext cx="0" cy="1676400"/>
          </a:xfrm>
          <a:prstGeom prst="line">
            <a:avLst/>
          </a:prstGeom>
          <a:noFill/>
          <a:ln w="28575">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30000"/>
              </a:lnSpc>
            </a:pPr>
            <a:endParaRPr lang="en-US" sz="2000"/>
          </a:p>
        </p:txBody>
      </p:sp>
      <p:sp>
        <p:nvSpPr>
          <p:cNvPr id="8" name="Line 9"/>
          <p:cNvSpPr>
            <a:spLocks noChangeShapeType="1"/>
          </p:cNvSpPr>
          <p:nvPr/>
        </p:nvSpPr>
        <p:spPr bwMode="auto">
          <a:xfrm flipV="1">
            <a:off x="6280639" y="4138246"/>
            <a:ext cx="152400" cy="15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30000"/>
              </a:lnSpc>
            </a:pPr>
            <a:endParaRPr lang="en-US" sz="2000"/>
          </a:p>
        </p:txBody>
      </p:sp>
      <p:sp>
        <p:nvSpPr>
          <p:cNvPr id="9" name="Line 10"/>
          <p:cNvSpPr>
            <a:spLocks noChangeShapeType="1"/>
          </p:cNvSpPr>
          <p:nvPr/>
        </p:nvSpPr>
        <p:spPr bwMode="auto">
          <a:xfrm>
            <a:off x="6433039" y="4138246"/>
            <a:ext cx="152400" cy="15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30000"/>
              </a:lnSpc>
            </a:pPr>
            <a:endParaRPr lang="en-US" sz="2000"/>
          </a:p>
        </p:txBody>
      </p:sp>
      <p:sp>
        <p:nvSpPr>
          <p:cNvPr id="10" name="Line 11"/>
          <p:cNvSpPr>
            <a:spLocks noChangeShapeType="1"/>
          </p:cNvSpPr>
          <p:nvPr/>
        </p:nvSpPr>
        <p:spPr bwMode="auto">
          <a:xfrm>
            <a:off x="6280639" y="2309446"/>
            <a:ext cx="152400" cy="15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30000"/>
              </a:lnSpc>
            </a:pPr>
            <a:endParaRPr lang="en-US" sz="2000"/>
          </a:p>
        </p:txBody>
      </p:sp>
      <p:sp>
        <p:nvSpPr>
          <p:cNvPr id="11" name="Line 12"/>
          <p:cNvSpPr>
            <a:spLocks noChangeShapeType="1"/>
          </p:cNvSpPr>
          <p:nvPr/>
        </p:nvSpPr>
        <p:spPr bwMode="auto">
          <a:xfrm flipH="1">
            <a:off x="6433039" y="2309446"/>
            <a:ext cx="152400" cy="15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30000"/>
              </a:lnSpc>
            </a:pPr>
            <a:endParaRPr lang="en-US" sz="2000"/>
          </a:p>
        </p:txBody>
      </p:sp>
      <p:sp>
        <p:nvSpPr>
          <p:cNvPr id="12" name="Line 13"/>
          <p:cNvSpPr>
            <a:spLocks noChangeShapeType="1"/>
          </p:cNvSpPr>
          <p:nvPr/>
        </p:nvSpPr>
        <p:spPr bwMode="auto">
          <a:xfrm flipH="1">
            <a:off x="1708637" y="2538046"/>
            <a:ext cx="1" cy="800100"/>
          </a:xfrm>
          <a:prstGeom prst="line">
            <a:avLst/>
          </a:prstGeom>
          <a:noFill/>
          <a:ln w="38100">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30000"/>
              </a:lnSpc>
            </a:pPr>
            <a:endParaRPr lang="en-US" sz="2000"/>
          </a:p>
        </p:txBody>
      </p:sp>
      <p:sp>
        <p:nvSpPr>
          <p:cNvPr id="13" name="Oval 14"/>
          <p:cNvSpPr>
            <a:spLocks noChangeArrowheads="1"/>
          </p:cNvSpPr>
          <p:nvPr/>
        </p:nvSpPr>
        <p:spPr bwMode="auto">
          <a:xfrm>
            <a:off x="3321539" y="3261946"/>
            <a:ext cx="76200" cy="76200"/>
          </a:xfrm>
          <a:prstGeom prst="ellipse">
            <a:avLst/>
          </a:prstGeom>
          <a:solidFill>
            <a:srgbClr val="FF33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30000"/>
              </a:lnSpc>
              <a:spcBef>
                <a:spcPts val="0"/>
              </a:spcBef>
              <a:buFontTx/>
              <a:buNone/>
            </a:pPr>
            <a:endParaRPr lang="vi-VN" altLang="vi-VN" sz="2000">
              <a:solidFill>
                <a:srgbClr val="FF0000"/>
              </a:solidFill>
              <a:latin typeface="+mn-lt"/>
            </a:endParaRPr>
          </a:p>
        </p:txBody>
      </p:sp>
      <p:sp>
        <p:nvSpPr>
          <p:cNvPr id="14" name="Text Box 15"/>
          <p:cNvSpPr txBox="1">
            <a:spLocks noChangeArrowheads="1"/>
          </p:cNvSpPr>
          <p:nvPr/>
        </p:nvSpPr>
        <p:spPr bwMode="auto">
          <a:xfrm>
            <a:off x="2927839" y="3604846"/>
            <a:ext cx="685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30000"/>
              </a:lnSpc>
              <a:spcBef>
                <a:spcPts val="0"/>
              </a:spcBef>
              <a:buFontTx/>
              <a:buNone/>
            </a:pPr>
            <a:r>
              <a:rPr lang="en-US" altLang="vi-VN" sz="2000" dirty="0" err="1" smtClean="0">
                <a:latin typeface="+mn-lt"/>
              </a:rPr>
              <a:t>Cv</a:t>
            </a:r>
            <a:r>
              <a:rPr lang="en-US" altLang="vi-VN" sz="2000" dirty="0" smtClean="0">
                <a:latin typeface="+mn-lt"/>
              </a:rPr>
              <a:t>,</a:t>
            </a:r>
            <a:endParaRPr lang="en-US" altLang="vi-VN" sz="2000" dirty="0">
              <a:latin typeface="+mn-lt"/>
            </a:endParaRPr>
          </a:p>
        </p:txBody>
      </p:sp>
      <p:sp>
        <p:nvSpPr>
          <p:cNvPr id="15" name="Line 18"/>
          <p:cNvSpPr>
            <a:spLocks noChangeShapeType="1"/>
          </p:cNvSpPr>
          <p:nvPr/>
        </p:nvSpPr>
        <p:spPr bwMode="auto">
          <a:xfrm flipV="1">
            <a:off x="3385039" y="2538046"/>
            <a:ext cx="3048000" cy="733425"/>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30000"/>
              </a:lnSpc>
            </a:pPr>
            <a:endParaRPr lang="en-US" sz="2000"/>
          </a:p>
        </p:txBody>
      </p:sp>
      <p:sp>
        <p:nvSpPr>
          <p:cNvPr id="16" name="Line 23"/>
          <p:cNvSpPr>
            <a:spLocks noChangeShapeType="1"/>
          </p:cNvSpPr>
          <p:nvPr/>
        </p:nvSpPr>
        <p:spPr bwMode="auto">
          <a:xfrm flipV="1">
            <a:off x="1708639" y="2538046"/>
            <a:ext cx="25146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30000"/>
              </a:lnSpc>
            </a:pPr>
            <a:endParaRPr lang="en-US" sz="2000"/>
          </a:p>
        </p:txBody>
      </p:sp>
      <p:sp>
        <p:nvSpPr>
          <p:cNvPr id="17" name="Line 24"/>
          <p:cNvSpPr>
            <a:spLocks noChangeShapeType="1"/>
          </p:cNvSpPr>
          <p:nvPr/>
        </p:nvSpPr>
        <p:spPr bwMode="auto">
          <a:xfrm>
            <a:off x="4147039" y="2538046"/>
            <a:ext cx="2286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30000"/>
              </a:lnSpc>
            </a:pPr>
            <a:endParaRPr lang="en-US" sz="2000"/>
          </a:p>
        </p:txBody>
      </p:sp>
      <p:sp>
        <p:nvSpPr>
          <p:cNvPr id="18" name="Line 25"/>
          <p:cNvSpPr>
            <a:spLocks noChangeShapeType="1"/>
          </p:cNvSpPr>
          <p:nvPr/>
        </p:nvSpPr>
        <p:spPr bwMode="auto">
          <a:xfrm flipV="1">
            <a:off x="6371127" y="2320559"/>
            <a:ext cx="990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30000"/>
              </a:lnSpc>
            </a:pPr>
            <a:endParaRPr lang="en-US" sz="2000"/>
          </a:p>
        </p:txBody>
      </p:sp>
      <p:sp>
        <p:nvSpPr>
          <p:cNvPr id="19" name="Line 26"/>
          <p:cNvSpPr>
            <a:spLocks noChangeShapeType="1"/>
          </p:cNvSpPr>
          <p:nvPr/>
        </p:nvSpPr>
        <p:spPr bwMode="auto">
          <a:xfrm flipV="1">
            <a:off x="7347439" y="2157046"/>
            <a:ext cx="762000" cy="1714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30000"/>
              </a:lnSpc>
            </a:pPr>
            <a:endParaRPr lang="en-US" sz="2000"/>
          </a:p>
        </p:txBody>
      </p:sp>
      <p:sp>
        <p:nvSpPr>
          <p:cNvPr id="20" name="Line 27"/>
          <p:cNvSpPr>
            <a:spLocks noChangeShapeType="1"/>
          </p:cNvSpPr>
          <p:nvPr/>
        </p:nvSpPr>
        <p:spPr bwMode="auto">
          <a:xfrm>
            <a:off x="1708639" y="2538046"/>
            <a:ext cx="1905000" cy="304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30000"/>
              </a:lnSpc>
            </a:pPr>
            <a:endParaRPr lang="en-US" sz="2000"/>
          </a:p>
        </p:txBody>
      </p:sp>
      <p:sp>
        <p:nvSpPr>
          <p:cNvPr id="21" name="Line 28"/>
          <p:cNvSpPr>
            <a:spLocks noChangeShapeType="1"/>
          </p:cNvSpPr>
          <p:nvPr/>
        </p:nvSpPr>
        <p:spPr bwMode="auto">
          <a:xfrm>
            <a:off x="3461239" y="2817446"/>
            <a:ext cx="3810000" cy="609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30000"/>
              </a:lnSpc>
            </a:pPr>
            <a:endParaRPr lang="en-US" sz="2000"/>
          </a:p>
        </p:txBody>
      </p:sp>
      <p:sp>
        <p:nvSpPr>
          <p:cNvPr id="22" name="Line 29"/>
          <p:cNvSpPr>
            <a:spLocks noChangeShapeType="1"/>
          </p:cNvSpPr>
          <p:nvPr/>
        </p:nvSpPr>
        <p:spPr bwMode="auto">
          <a:xfrm>
            <a:off x="4528039" y="2995246"/>
            <a:ext cx="0" cy="304800"/>
          </a:xfrm>
          <a:prstGeom prst="line">
            <a:avLst/>
          </a:prstGeom>
          <a:noFill/>
          <a:ln w="38100">
            <a:solidFill>
              <a:srgbClr val="FF0000"/>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30000"/>
              </a:lnSpc>
            </a:pPr>
            <a:endParaRPr lang="en-US" sz="2000"/>
          </a:p>
        </p:txBody>
      </p:sp>
      <p:sp>
        <p:nvSpPr>
          <p:cNvPr id="23" name="Text Box 30"/>
          <p:cNvSpPr txBox="1">
            <a:spLocks noChangeArrowheads="1"/>
          </p:cNvSpPr>
          <p:nvPr/>
        </p:nvSpPr>
        <p:spPr bwMode="auto">
          <a:xfrm>
            <a:off x="1532793" y="2175374"/>
            <a:ext cx="381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30000"/>
              </a:lnSpc>
              <a:spcBef>
                <a:spcPts val="0"/>
              </a:spcBef>
              <a:buFontTx/>
              <a:buNone/>
            </a:pPr>
            <a:r>
              <a:rPr lang="en-US" altLang="vi-VN" sz="2000" dirty="0">
                <a:latin typeface="+mn-lt"/>
              </a:rPr>
              <a:t>A</a:t>
            </a:r>
          </a:p>
        </p:txBody>
      </p:sp>
      <p:sp>
        <p:nvSpPr>
          <p:cNvPr id="24" name="Text Box 31"/>
          <p:cNvSpPr txBox="1">
            <a:spLocks noChangeArrowheads="1"/>
          </p:cNvSpPr>
          <p:nvPr/>
        </p:nvSpPr>
        <p:spPr bwMode="auto">
          <a:xfrm>
            <a:off x="1556239" y="3376246"/>
            <a:ext cx="304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30000"/>
              </a:lnSpc>
              <a:spcBef>
                <a:spcPts val="0"/>
              </a:spcBef>
              <a:buFontTx/>
              <a:buNone/>
            </a:pPr>
            <a:r>
              <a:rPr lang="en-US" altLang="vi-VN" sz="2000">
                <a:latin typeface="+mn-lt"/>
              </a:rPr>
              <a:t>B</a:t>
            </a:r>
          </a:p>
        </p:txBody>
      </p:sp>
      <p:sp>
        <p:nvSpPr>
          <p:cNvPr id="25" name="Text Box 32"/>
          <p:cNvSpPr txBox="1">
            <a:spLocks noChangeArrowheads="1"/>
          </p:cNvSpPr>
          <p:nvPr/>
        </p:nvSpPr>
        <p:spPr bwMode="auto">
          <a:xfrm>
            <a:off x="4299439" y="2538046"/>
            <a:ext cx="533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30000"/>
              </a:lnSpc>
              <a:spcBef>
                <a:spcPts val="0"/>
              </a:spcBef>
              <a:buFontTx/>
              <a:buNone/>
            </a:pPr>
            <a:r>
              <a:rPr lang="en-US" altLang="vi-VN" sz="2000">
                <a:latin typeface="+mn-lt"/>
              </a:rPr>
              <a:t>A’</a:t>
            </a:r>
          </a:p>
        </p:txBody>
      </p:sp>
      <p:sp>
        <p:nvSpPr>
          <p:cNvPr id="26" name="Text Box 33"/>
          <p:cNvSpPr txBox="1">
            <a:spLocks noChangeArrowheads="1"/>
          </p:cNvSpPr>
          <p:nvPr/>
        </p:nvSpPr>
        <p:spPr bwMode="auto">
          <a:xfrm>
            <a:off x="4299439" y="3376246"/>
            <a:ext cx="533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30000"/>
              </a:lnSpc>
              <a:spcBef>
                <a:spcPts val="0"/>
              </a:spcBef>
              <a:buFontTx/>
              <a:buNone/>
            </a:pPr>
            <a:r>
              <a:rPr lang="en-US" altLang="vi-VN" sz="2000">
                <a:latin typeface="+mn-lt"/>
              </a:rPr>
              <a:t>B’</a:t>
            </a:r>
          </a:p>
        </p:txBody>
      </p:sp>
      <p:sp>
        <p:nvSpPr>
          <p:cNvPr id="27" name="Text Box 37"/>
          <p:cNvSpPr txBox="1">
            <a:spLocks noChangeArrowheads="1"/>
          </p:cNvSpPr>
          <p:nvPr/>
        </p:nvSpPr>
        <p:spPr bwMode="auto">
          <a:xfrm>
            <a:off x="3308839" y="3604846"/>
            <a:ext cx="685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30000"/>
              </a:lnSpc>
              <a:spcBef>
                <a:spcPts val="0"/>
              </a:spcBef>
              <a:buFontTx/>
              <a:buNone/>
            </a:pPr>
            <a:r>
              <a:rPr lang="en-US" altLang="vi-VN" sz="2000" b="1">
                <a:latin typeface="+mn-lt"/>
              </a:rPr>
              <a:t>F</a:t>
            </a:r>
          </a:p>
        </p:txBody>
      </p:sp>
      <p:sp>
        <p:nvSpPr>
          <p:cNvPr id="28" name="Text Box 39"/>
          <p:cNvSpPr txBox="1">
            <a:spLocks noChangeArrowheads="1"/>
          </p:cNvSpPr>
          <p:nvPr/>
        </p:nvSpPr>
        <p:spPr bwMode="auto">
          <a:xfrm>
            <a:off x="235441" y="4479169"/>
            <a:ext cx="568552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a:lnSpc>
                <a:spcPct val="130000"/>
              </a:lnSpc>
              <a:spcBef>
                <a:spcPts val="0"/>
              </a:spcBef>
              <a:buFont typeface="Wingdings" panose="05000000000000000000" pitchFamily="2" charset="2"/>
              <a:buChar char="q"/>
            </a:pPr>
            <a:r>
              <a:rPr lang="vi-VN" altLang="vi-VN" sz="2000" dirty="0" smtClean="0">
                <a:solidFill>
                  <a:srgbClr val="FF0000"/>
                </a:solidFill>
                <a:latin typeface="+mn-lt"/>
              </a:rPr>
              <a:t>Mắt không nhìn thấy vật AB vì vật AB nằm ngoài khoảng cực viễn.</a:t>
            </a:r>
            <a:endParaRPr lang="vi-VN" altLang="vi-VN" sz="2000" dirty="0">
              <a:solidFill>
                <a:srgbClr val="FF0000"/>
              </a:solidFill>
              <a:latin typeface="+mn-lt"/>
            </a:endParaRPr>
          </a:p>
        </p:txBody>
      </p:sp>
      <p:sp>
        <p:nvSpPr>
          <p:cNvPr id="29" name="Text Box 41"/>
          <p:cNvSpPr txBox="1">
            <a:spLocks noChangeArrowheads="1"/>
          </p:cNvSpPr>
          <p:nvPr/>
        </p:nvSpPr>
        <p:spPr bwMode="auto">
          <a:xfrm>
            <a:off x="235440" y="5231358"/>
            <a:ext cx="5685526"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a:lnSpc>
                <a:spcPct val="130000"/>
              </a:lnSpc>
              <a:spcBef>
                <a:spcPts val="0"/>
              </a:spcBef>
              <a:buFont typeface="Wingdings" panose="05000000000000000000" pitchFamily="2" charset="2"/>
              <a:buChar char="q"/>
            </a:pPr>
            <a:r>
              <a:rPr lang="vi-VN" altLang="vi-VN" sz="2000" dirty="0" smtClean="0">
                <a:solidFill>
                  <a:srgbClr val="FF0000"/>
                </a:solidFill>
                <a:latin typeface="+mn-lt"/>
              </a:rPr>
              <a:t>Mắt nhìn thấy ảnh A’B’ khi ảnh A’B’ nằm trong khoảng từ điểm cực cận Cc đến điểm cực viễn Cv</a:t>
            </a:r>
            <a:endParaRPr lang="vi-VN" altLang="vi-VN" sz="2000" dirty="0">
              <a:solidFill>
                <a:srgbClr val="FF0000"/>
              </a:solidFill>
              <a:latin typeface="+mn-lt"/>
            </a:endParaRPr>
          </a:p>
        </p:txBody>
      </p:sp>
      <p:sp>
        <p:nvSpPr>
          <p:cNvPr id="30" name="AutoShape 44"/>
          <p:cNvSpPr>
            <a:spLocks noChangeArrowheads="1"/>
          </p:cNvSpPr>
          <p:nvPr/>
        </p:nvSpPr>
        <p:spPr bwMode="auto">
          <a:xfrm>
            <a:off x="6242539" y="4148941"/>
            <a:ext cx="2795952" cy="1763713"/>
          </a:xfrm>
          <a:prstGeom prst="cloudCallout">
            <a:avLst>
              <a:gd name="adj1" fmla="val -43750"/>
              <a:gd name="adj2" fmla="val 66042"/>
            </a:avLst>
          </a:prstGeom>
          <a:solidFill>
            <a:srgbClr val="99FF66"/>
          </a:solidFill>
          <a:ln w="12700">
            <a:solidFill>
              <a:schemeClr val="bg1"/>
            </a:solidFill>
            <a:round/>
            <a:headEnd/>
            <a:tailEnd/>
          </a:ln>
          <a:effectLs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30000"/>
              </a:lnSpc>
              <a:spcBef>
                <a:spcPts val="0"/>
              </a:spcBef>
              <a:buFontTx/>
              <a:buNone/>
            </a:pPr>
            <a:r>
              <a:rPr lang="en-US" altLang="vi-VN" sz="2000">
                <a:solidFill>
                  <a:srgbClr val="000099"/>
                </a:solidFill>
                <a:latin typeface="+mn-lt"/>
              </a:rPr>
              <a:t>Mắt có nhìn thấy vật AB ?</a:t>
            </a:r>
          </a:p>
        </p:txBody>
      </p:sp>
      <p:sp>
        <p:nvSpPr>
          <p:cNvPr id="31" name="AutoShape 45"/>
          <p:cNvSpPr>
            <a:spLocks noChangeArrowheads="1"/>
          </p:cNvSpPr>
          <p:nvPr/>
        </p:nvSpPr>
        <p:spPr bwMode="auto">
          <a:xfrm>
            <a:off x="6608886" y="3980976"/>
            <a:ext cx="2253762" cy="1793557"/>
          </a:xfrm>
          <a:prstGeom prst="wedgeEllipseCallout">
            <a:avLst>
              <a:gd name="adj1" fmla="val -13315"/>
              <a:gd name="adj2" fmla="val 74366"/>
            </a:avLst>
          </a:prstGeom>
          <a:solidFill>
            <a:srgbClr val="0070C0"/>
          </a:solidFill>
          <a:ln w="28575">
            <a:solidFill>
              <a:schemeClr val="bg1"/>
            </a:solidFill>
            <a:miter lim="800000"/>
            <a:headEnd/>
            <a:tailEnd/>
          </a:ln>
          <a:effectLs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30000"/>
              </a:lnSpc>
              <a:spcBef>
                <a:spcPts val="0"/>
              </a:spcBef>
              <a:buFontTx/>
              <a:buNone/>
            </a:pPr>
            <a:r>
              <a:rPr lang="en-US" altLang="vi-VN" sz="2000" dirty="0" err="1">
                <a:solidFill>
                  <a:schemeClr val="bg1"/>
                </a:solidFill>
                <a:latin typeface="+mn-lt"/>
              </a:rPr>
              <a:t>Mắt</a:t>
            </a:r>
            <a:r>
              <a:rPr lang="en-US" altLang="vi-VN" sz="2000" dirty="0">
                <a:solidFill>
                  <a:schemeClr val="bg1"/>
                </a:solidFill>
                <a:latin typeface="+mn-lt"/>
              </a:rPr>
              <a:t> </a:t>
            </a:r>
            <a:r>
              <a:rPr lang="en-US" altLang="vi-VN" sz="2000" dirty="0" err="1">
                <a:solidFill>
                  <a:schemeClr val="bg1"/>
                </a:solidFill>
                <a:latin typeface="+mn-lt"/>
              </a:rPr>
              <a:t>nhìn</a:t>
            </a:r>
            <a:r>
              <a:rPr lang="en-US" altLang="vi-VN" sz="2000" dirty="0">
                <a:solidFill>
                  <a:schemeClr val="bg1"/>
                </a:solidFill>
                <a:latin typeface="+mn-lt"/>
              </a:rPr>
              <a:t> </a:t>
            </a:r>
            <a:r>
              <a:rPr lang="en-US" altLang="vi-VN" sz="2000" dirty="0" err="1">
                <a:solidFill>
                  <a:schemeClr val="bg1"/>
                </a:solidFill>
                <a:latin typeface="+mn-lt"/>
              </a:rPr>
              <a:t>thấy</a:t>
            </a:r>
            <a:r>
              <a:rPr lang="en-US" altLang="vi-VN" sz="2000" dirty="0">
                <a:solidFill>
                  <a:schemeClr val="bg1"/>
                </a:solidFill>
                <a:latin typeface="+mn-lt"/>
              </a:rPr>
              <a:t> </a:t>
            </a:r>
            <a:r>
              <a:rPr lang="en-US" altLang="vi-VN" sz="2000" dirty="0" err="1">
                <a:solidFill>
                  <a:schemeClr val="bg1"/>
                </a:solidFill>
                <a:latin typeface="+mn-lt"/>
              </a:rPr>
              <a:t>ảnh</a:t>
            </a:r>
            <a:r>
              <a:rPr lang="en-US" altLang="vi-VN" sz="2000" dirty="0">
                <a:solidFill>
                  <a:schemeClr val="bg1"/>
                </a:solidFill>
                <a:latin typeface="+mn-lt"/>
              </a:rPr>
              <a:t> A’B’ </a:t>
            </a:r>
            <a:r>
              <a:rPr lang="en-US" altLang="vi-VN" sz="2000" dirty="0" err="1">
                <a:solidFill>
                  <a:schemeClr val="bg1"/>
                </a:solidFill>
                <a:latin typeface="+mn-lt"/>
              </a:rPr>
              <a:t>khi</a:t>
            </a:r>
            <a:r>
              <a:rPr lang="en-US" altLang="vi-VN" sz="2000" dirty="0">
                <a:solidFill>
                  <a:schemeClr val="bg1"/>
                </a:solidFill>
                <a:latin typeface="+mn-lt"/>
              </a:rPr>
              <a:t> </a:t>
            </a:r>
            <a:r>
              <a:rPr lang="en-US" altLang="vi-VN" sz="2000" dirty="0" err="1">
                <a:solidFill>
                  <a:schemeClr val="bg1"/>
                </a:solidFill>
                <a:latin typeface="+mn-lt"/>
              </a:rPr>
              <a:t>nào</a:t>
            </a:r>
            <a:endParaRPr lang="en-US" altLang="vi-VN" sz="2000" dirty="0">
              <a:solidFill>
                <a:schemeClr val="bg1"/>
              </a:solidFill>
              <a:latin typeface="+mn-lt"/>
            </a:endParaRPr>
          </a:p>
        </p:txBody>
      </p:sp>
      <p:sp>
        <p:nvSpPr>
          <p:cNvPr id="32" name="Line 47"/>
          <p:cNvSpPr>
            <a:spLocks noChangeShapeType="1"/>
          </p:cNvSpPr>
          <p:nvPr/>
        </p:nvSpPr>
        <p:spPr bwMode="auto">
          <a:xfrm>
            <a:off x="3410439" y="3300046"/>
            <a:ext cx="2260600" cy="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30000"/>
              </a:lnSpc>
            </a:pPr>
            <a:endParaRPr lang="en-US" sz="2000"/>
          </a:p>
        </p:txBody>
      </p:sp>
      <p:sp>
        <p:nvSpPr>
          <p:cNvPr id="33" name="Oval 48"/>
          <p:cNvSpPr>
            <a:spLocks noChangeArrowheads="1"/>
          </p:cNvSpPr>
          <p:nvPr/>
        </p:nvSpPr>
        <p:spPr bwMode="auto">
          <a:xfrm>
            <a:off x="5671039" y="3261946"/>
            <a:ext cx="76200" cy="76200"/>
          </a:xfrm>
          <a:prstGeom prst="ellipse">
            <a:avLst/>
          </a:prstGeom>
          <a:solidFill>
            <a:srgbClr val="FF33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30000"/>
              </a:lnSpc>
              <a:spcBef>
                <a:spcPts val="0"/>
              </a:spcBef>
              <a:buFontTx/>
              <a:buNone/>
            </a:pPr>
            <a:endParaRPr lang="vi-VN" altLang="vi-VN" sz="2000">
              <a:solidFill>
                <a:srgbClr val="FF0000"/>
              </a:solidFill>
              <a:latin typeface="+mn-lt"/>
            </a:endParaRPr>
          </a:p>
        </p:txBody>
      </p:sp>
      <p:sp>
        <p:nvSpPr>
          <p:cNvPr id="34" name="Text Box 49"/>
          <p:cNvSpPr txBox="1">
            <a:spLocks noChangeArrowheads="1"/>
          </p:cNvSpPr>
          <p:nvPr/>
        </p:nvSpPr>
        <p:spPr bwMode="auto">
          <a:xfrm>
            <a:off x="5594839" y="3452446"/>
            <a:ext cx="762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30000"/>
              </a:lnSpc>
              <a:spcBef>
                <a:spcPts val="0"/>
              </a:spcBef>
              <a:buFontTx/>
              <a:buNone/>
            </a:pPr>
            <a:r>
              <a:rPr lang="en-US" altLang="vi-VN" sz="2000">
                <a:latin typeface="+mn-lt"/>
              </a:rPr>
              <a:t>Cc</a:t>
            </a:r>
          </a:p>
        </p:txBody>
      </p:sp>
      <p:sp>
        <p:nvSpPr>
          <p:cNvPr id="35" name="Text Box 53"/>
          <p:cNvSpPr txBox="1">
            <a:spLocks noChangeArrowheads="1"/>
          </p:cNvSpPr>
          <p:nvPr/>
        </p:nvSpPr>
        <p:spPr bwMode="auto">
          <a:xfrm>
            <a:off x="235440" y="4373216"/>
            <a:ext cx="568552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a:lnSpc>
                <a:spcPct val="130000"/>
              </a:lnSpc>
              <a:spcBef>
                <a:spcPts val="0"/>
              </a:spcBef>
              <a:buFont typeface="Wingdings" panose="05000000000000000000" pitchFamily="2" charset="2"/>
              <a:buChar char="q"/>
            </a:pPr>
            <a:r>
              <a:rPr lang="vi-VN" altLang="vi-VN" sz="2000" dirty="0" smtClean="0">
                <a:solidFill>
                  <a:srgbClr val="FF0000"/>
                </a:solidFill>
                <a:latin typeface="+mn-lt"/>
              </a:rPr>
              <a:t>Mắt nhìn rõ ảnh A’B’ của vật AB. Ảnh nhỏ hơn vật AB.</a:t>
            </a:r>
            <a:endParaRPr lang="vi-VN" altLang="vi-VN" sz="2000" dirty="0">
              <a:solidFill>
                <a:srgbClr val="FF0000"/>
              </a:solidFill>
              <a:latin typeface="+mn-lt"/>
            </a:endParaRPr>
          </a:p>
        </p:txBody>
      </p:sp>
      <p:sp>
        <p:nvSpPr>
          <p:cNvPr id="36" name="Text Box 54"/>
          <p:cNvSpPr txBox="1">
            <a:spLocks noChangeArrowheads="1"/>
          </p:cNvSpPr>
          <p:nvPr/>
        </p:nvSpPr>
        <p:spPr bwMode="auto">
          <a:xfrm>
            <a:off x="6318740" y="4399070"/>
            <a:ext cx="2590800" cy="2194084"/>
          </a:xfrm>
          <a:prstGeom prst="roundRect">
            <a:avLst>
              <a:gd name="adj" fmla="val 8862"/>
            </a:avLst>
          </a:prstGeom>
          <a:solidFill>
            <a:schemeClr val="accent1">
              <a:lumMod val="20000"/>
              <a:lumOff val="80000"/>
            </a:schemeClr>
          </a:solidFill>
          <a:ln w="38100">
            <a:solidFill>
              <a:schemeClr val="bg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30000"/>
              </a:lnSpc>
              <a:spcBef>
                <a:spcPts val="0"/>
              </a:spcBef>
              <a:buFontTx/>
              <a:buNone/>
            </a:pPr>
            <a:r>
              <a:rPr lang="vi-VN" altLang="vi-VN" sz="2000" dirty="0" smtClean="0">
                <a:latin typeface="+mn-lt"/>
              </a:rPr>
              <a:t>Các em hãy vẽ ảnh của vật AB qua thấu kính phù hợp có tiêu điểm F trùng với điểm cực viễn </a:t>
            </a:r>
            <a:endParaRPr lang="vi-VN" altLang="vi-VN" sz="2000" dirty="0">
              <a:latin typeface="+mn-lt"/>
            </a:endParaRPr>
          </a:p>
        </p:txBody>
      </p:sp>
      <p:sp>
        <p:nvSpPr>
          <p:cNvPr id="45" name="Text Box 3"/>
          <p:cNvSpPr txBox="1">
            <a:spLocks noChangeArrowheads="1"/>
          </p:cNvSpPr>
          <p:nvPr/>
        </p:nvSpPr>
        <p:spPr bwMode="auto">
          <a:xfrm>
            <a:off x="-9526" y="-9548"/>
            <a:ext cx="9153525" cy="830997"/>
          </a:xfrm>
          <a:prstGeom prst="rect">
            <a:avLst/>
          </a:prstGeom>
          <a:solidFill>
            <a:srgbClr val="C00000"/>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ts val="0"/>
              </a:spcBef>
              <a:buFontTx/>
              <a:buNone/>
            </a:pPr>
            <a:r>
              <a:rPr lang="en-US" altLang="vi-VN" sz="4000" b="1" dirty="0">
                <a:solidFill>
                  <a:schemeClr val="bg1"/>
                </a:solidFill>
                <a:latin typeface="+mn-lt"/>
              </a:rPr>
              <a:t>I. MẮT </a:t>
            </a:r>
            <a:r>
              <a:rPr lang="en-US" altLang="vi-VN" sz="4000" b="1" dirty="0" smtClean="0">
                <a:solidFill>
                  <a:schemeClr val="bg1"/>
                </a:solidFill>
                <a:latin typeface="+mn-lt"/>
              </a:rPr>
              <a:t>CẬN</a:t>
            </a:r>
            <a:endParaRPr lang="en-US" altLang="vi-VN" sz="4000" b="1" dirty="0">
              <a:solidFill>
                <a:schemeClr val="bg1"/>
              </a:solidFill>
              <a:latin typeface="+mn-lt"/>
            </a:endParaRPr>
          </a:p>
        </p:txBody>
      </p:sp>
    </p:spTree>
    <p:extLst>
      <p:ext uri="{BB962C8B-B14F-4D97-AF65-F5344CB8AC3E}">
        <p14:creationId xmlns:p14="http://schemas.microsoft.com/office/powerpoint/2010/main" val="17378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1000" fill="hold"/>
                                        <p:tgtEl>
                                          <p:spTgt spid="14"/>
                                        </p:tgtEl>
                                        <p:attrNameLst>
                                          <p:attrName>ppt_w</p:attrName>
                                        </p:attrNameLst>
                                      </p:cBhvr>
                                      <p:tavLst>
                                        <p:tav tm="0">
                                          <p:val>
                                            <p:strVal val="#ppt_w*0.70"/>
                                          </p:val>
                                        </p:tav>
                                        <p:tav tm="100000">
                                          <p:val>
                                            <p:strVal val="#ppt_w"/>
                                          </p:val>
                                        </p:tav>
                                      </p:tavLst>
                                    </p:anim>
                                    <p:anim calcmode="lin" valueType="num">
                                      <p:cBhvr>
                                        <p:cTn id="27" dur="1000" fill="hold"/>
                                        <p:tgtEl>
                                          <p:spTgt spid="14"/>
                                        </p:tgtEl>
                                        <p:attrNameLst>
                                          <p:attrName>ppt_h</p:attrName>
                                        </p:attrNameLst>
                                      </p:cBhvr>
                                      <p:tavLst>
                                        <p:tav tm="0">
                                          <p:val>
                                            <p:strVal val="#ppt_h"/>
                                          </p:val>
                                        </p:tav>
                                        <p:tav tm="100000">
                                          <p:val>
                                            <p:strVal val="#ppt_h"/>
                                          </p:val>
                                        </p:tav>
                                      </p:tavLst>
                                    </p:anim>
                                    <p:animEffect transition="in" filter="fade">
                                      <p:cBhvr>
                                        <p:cTn id="28" dur="1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80">
                                          <p:stCondLst>
                                            <p:cond delay="0"/>
                                          </p:stCondLst>
                                        </p:cTn>
                                        <p:tgtEl>
                                          <p:spTgt spid="13"/>
                                        </p:tgtEl>
                                      </p:cBhvr>
                                    </p:animEffect>
                                    <p:anim calcmode="lin" valueType="num">
                                      <p:cBhvr>
                                        <p:cTn id="3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3" dur="26">
                                          <p:stCondLst>
                                            <p:cond delay="650"/>
                                          </p:stCondLst>
                                        </p:cTn>
                                        <p:tgtEl>
                                          <p:spTgt spid="13"/>
                                        </p:tgtEl>
                                      </p:cBhvr>
                                      <p:to x="100000" y="60000"/>
                                    </p:animScale>
                                    <p:animScale>
                                      <p:cBhvr>
                                        <p:cTn id="44" dur="166" decel="50000">
                                          <p:stCondLst>
                                            <p:cond delay="676"/>
                                          </p:stCondLst>
                                        </p:cTn>
                                        <p:tgtEl>
                                          <p:spTgt spid="13"/>
                                        </p:tgtEl>
                                      </p:cBhvr>
                                      <p:to x="100000" y="100000"/>
                                    </p:animScale>
                                    <p:animScale>
                                      <p:cBhvr>
                                        <p:cTn id="45" dur="26">
                                          <p:stCondLst>
                                            <p:cond delay="1312"/>
                                          </p:stCondLst>
                                        </p:cTn>
                                        <p:tgtEl>
                                          <p:spTgt spid="13"/>
                                        </p:tgtEl>
                                      </p:cBhvr>
                                      <p:to x="100000" y="80000"/>
                                    </p:animScale>
                                    <p:animScale>
                                      <p:cBhvr>
                                        <p:cTn id="46" dur="166" decel="50000">
                                          <p:stCondLst>
                                            <p:cond delay="1338"/>
                                          </p:stCondLst>
                                        </p:cTn>
                                        <p:tgtEl>
                                          <p:spTgt spid="13"/>
                                        </p:tgtEl>
                                      </p:cBhvr>
                                      <p:to x="100000" y="100000"/>
                                    </p:animScale>
                                    <p:animScale>
                                      <p:cBhvr>
                                        <p:cTn id="47" dur="26">
                                          <p:stCondLst>
                                            <p:cond delay="1642"/>
                                          </p:stCondLst>
                                        </p:cTn>
                                        <p:tgtEl>
                                          <p:spTgt spid="13"/>
                                        </p:tgtEl>
                                      </p:cBhvr>
                                      <p:to x="100000" y="90000"/>
                                    </p:animScale>
                                    <p:animScale>
                                      <p:cBhvr>
                                        <p:cTn id="48" dur="166" decel="50000">
                                          <p:stCondLst>
                                            <p:cond delay="1668"/>
                                          </p:stCondLst>
                                        </p:cTn>
                                        <p:tgtEl>
                                          <p:spTgt spid="13"/>
                                        </p:tgtEl>
                                      </p:cBhvr>
                                      <p:to x="100000" y="100000"/>
                                    </p:animScale>
                                    <p:animScale>
                                      <p:cBhvr>
                                        <p:cTn id="49" dur="26">
                                          <p:stCondLst>
                                            <p:cond delay="1808"/>
                                          </p:stCondLst>
                                        </p:cTn>
                                        <p:tgtEl>
                                          <p:spTgt spid="13"/>
                                        </p:tgtEl>
                                      </p:cBhvr>
                                      <p:to x="100000" y="95000"/>
                                    </p:animScale>
                                    <p:animScale>
                                      <p:cBhvr>
                                        <p:cTn id="50" dur="166" decel="50000">
                                          <p:stCondLst>
                                            <p:cond delay="1834"/>
                                          </p:stCondLst>
                                        </p:cTn>
                                        <p:tgtEl>
                                          <p:spTgt spid="13"/>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blinds(horizontal)">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28"/>
                                        </p:tgtEl>
                                        <p:attrNameLst>
                                          <p:attrName>style.visibility</p:attrName>
                                        </p:attrNameLst>
                                      </p:cBhvr>
                                      <p:to>
                                        <p:strVal val="visible"/>
                                      </p:to>
                                    </p:set>
                                    <p:anim calcmode="discrete" valueType="clr">
                                      <p:cBhvr override="childStyle">
                                        <p:cTn id="70"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28"/>
                                        </p:tgtEl>
                                        <p:attrNameLst>
                                          <p:attrName>fillcolor</p:attrName>
                                        </p:attrNameLst>
                                      </p:cBhvr>
                                      <p:tavLst>
                                        <p:tav tm="0">
                                          <p:val>
                                            <p:clrVal>
                                              <a:schemeClr val="accent2"/>
                                            </p:clrVal>
                                          </p:val>
                                        </p:tav>
                                        <p:tav tm="50000">
                                          <p:val>
                                            <p:clrVal>
                                              <a:schemeClr val="hlink"/>
                                            </p:clrVal>
                                          </p:val>
                                        </p:tav>
                                      </p:tavLst>
                                    </p:anim>
                                    <p:set>
                                      <p:cBhvr>
                                        <p:cTn id="72" dur="80"/>
                                        <p:tgtEl>
                                          <p:spTgt spid="28"/>
                                        </p:tgtEl>
                                        <p:attrNameLst>
                                          <p:attrName>fill.type</p:attrName>
                                        </p:attrNameLst>
                                      </p:cBhvr>
                                      <p:to>
                                        <p:strVal val="solid"/>
                                      </p:to>
                                    </p:set>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grpId="1" nodeType="clickEffect">
                                  <p:stCondLst>
                                    <p:cond delay="0"/>
                                  </p:stCondLst>
                                  <p:childTnLst>
                                    <p:animEffect transition="out" filter="blinds(horizontal)">
                                      <p:cBhvr>
                                        <p:cTn id="76" dur="500"/>
                                        <p:tgtEl>
                                          <p:spTgt spid="30"/>
                                        </p:tgtEl>
                                      </p:cBhvr>
                                    </p:animEffect>
                                    <p:set>
                                      <p:cBhvr>
                                        <p:cTn id="77" dur="1" fill="hold">
                                          <p:stCondLst>
                                            <p:cond delay="499"/>
                                          </p:stCondLst>
                                        </p:cTn>
                                        <p:tgtEl>
                                          <p:spTgt spid="3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grpId="1" nodeType="clickEffect">
                                  <p:stCondLst>
                                    <p:cond delay="0"/>
                                  </p:stCondLst>
                                  <p:iterate type="lt">
                                    <p:tmPct val="0"/>
                                  </p:iterate>
                                  <p:childTnLst>
                                    <p:animEffect transition="out" filter="blinds(horizontal)">
                                      <p:cBhvr>
                                        <p:cTn id="81" dur="500"/>
                                        <p:tgtEl>
                                          <p:spTgt spid="28"/>
                                        </p:tgtEl>
                                      </p:cBhvr>
                                    </p:animEffect>
                                    <p:set>
                                      <p:cBhvr>
                                        <p:cTn id="82" dur="1" fill="hold">
                                          <p:stCondLst>
                                            <p:cond delay="499"/>
                                          </p:stCondLst>
                                        </p:cTn>
                                        <p:tgtEl>
                                          <p:spTgt spid="2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1" nodeType="click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additive="base">
                                        <p:cTn id="103" dur="500" fill="hold"/>
                                        <p:tgtEl>
                                          <p:spTgt spid="13"/>
                                        </p:tgtEl>
                                        <p:attrNameLst>
                                          <p:attrName>ppt_x</p:attrName>
                                        </p:attrNameLst>
                                      </p:cBhvr>
                                      <p:tavLst>
                                        <p:tav tm="0">
                                          <p:val>
                                            <p:strVal val="#ppt_x"/>
                                          </p:val>
                                        </p:tav>
                                        <p:tav tm="100000">
                                          <p:val>
                                            <p:strVal val="#ppt_x"/>
                                          </p:val>
                                        </p:tav>
                                      </p:tavLst>
                                    </p:anim>
                                    <p:anim calcmode="lin" valueType="num">
                                      <p:cBhvr additive="base">
                                        <p:cTn id="10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7"/>
                                        </p:tgtEl>
                                        <p:attrNameLst>
                                          <p:attrName>style.visibility</p:attrName>
                                        </p:attrNameLst>
                                      </p:cBhvr>
                                      <p:to>
                                        <p:strVal val="visible"/>
                                      </p:to>
                                    </p:set>
                                    <p:anim calcmode="lin" valueType="num">
                                      <p:cBhvr additive="base">
                                        <p:cTn id="109" dur="500" fill="hold"/>
                                        <p:tgtEl>
                                          <p:spTgt spid="27"/>
                                        </p:tgtEl>
                                        <p:attrNameLst>
                                          <p:attrName>ppt_x</p:attrName>
                                        </p:attrNameLst>
                                      </p:cBhvr>
                                      <p:tavLst>
                                        <p:tav tm="0">
                                          <p:val>
                                            <p:strVal val="#ppt_x"/>
                                          </p:val>
                                        </p:tav>
                                        <p:tav tm="100000">
                                          <p:val>
                                            <p:strVal val="#ppt_x"/>
                                          </p:val>
                                        </p:tav>
                                      </p:tavLst>
                                    </p:anim>
                                    <p:anim calcmode="lin" valueType="num">
                                      <p:cBhvr additive="base">
                                        <p:cTn id="11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blinds(horizontal)">
                                      <p:cBhvr>
                                        <p:cTn id="115" dur="500"/>
                                        <p:tgtEl>
                                          <p:spTgt spid="31"/>
                                        </p:tgtEl>
                                      </p:cBhvr>
                                    </p:animEffect>
                                  </p:childTnLst>
                                </p:cTn>
                              </p:par>
                            </p:childTnLst>
                          </p:cTn>
                        </p:par>
                      </p:childTnLst>
                    </p:cTn>
                  </p:par>
                  <p:par>
                    <p:cTn id="116" fill="hold">
                      <p:stCondLst>
                        <p:cond delay="indefinite"/>
                      </p:stCondLst>
                      <p:childTnLst>
                        <p:par>
                          <p:cTn id="117" fill="hold">
                            <p:stCondLst>
                              <p:cond delay="0"/>
                            </p:stCondLst>
                            <p:childTnLst>
                              <p:par>
                                <p:cTn id="118" presetID="27" presetClass="entr" presetSubtype="0" fill="hold" grpId="0" nodeType="clickEffect">
                                  <p:stCondLst>
                                    <p:cond delay="0"/>
                                  </p:stCondLst>
                                  <p:iterate type="lt">
                                    <p:tmPct val="50000"/>
                                  </p:iterate>
                                  <p:childTnLst>
                                    <p:set>
                                      <p:cBhvr>
                                        <p:cTn id="119" dur="1" fill="hold">
                                          <p:stCondLst>
                                            <p:cond delay="0"/>
                                          </p:stCondLst>
                                        </p:cTn>
                                        <p:tgtEl>
                                          <p:spTgt spid="29"/>
                                        </p:tgtEl>
                                        <p:attrNameLst>
                                          <p:attrName>style.visibility</p:attrName>
                                        </p:attrNameLst>
                                      </p:cBhvr>
                                      <p:to>
                                        <p:strVal val="visible"/>
                                      </p:to>
                                    </p:set>
                                    <p:anim calcmode="discrete" valueType="clr">
                                      <p:cBhvr override="childStyle">
                                        <p:cTn id="120"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121" dur="80"/>
                                        <p:tgtEl>
                                          <p:spTgt spid="29"/>
                                        </p:tgtEl>
                                        <p:attrNameLst>
                                          <p:attrName>fillcolor</p:attrName>
                                        </p:attrNameLst>
                                      </p:cBhvr>
                                      <p:tavLst>
                                        <p:tav tm="0">
                                          <p:val>
                                            <p:clrVal>
                                              <a:schemeClr val="accent2"/>
                                            </p:clrVal>
                                          </p:val>
                                        </p:tav>
                                        <p:tav tm="50000">
                                          <p:val>
                                            <p:clrVal>
                                              <a:schemeClr val="hlink"/>
                                            </p:clrVal>
                                          </p:val>
                                        </p:tav>
                                      </p:tavLst>
                                    </p:anim>
                                    <p:set>
                                      <p:cBhvr>
                                        <p:cTn id="122" dur="80"/>
                                        <p:tgtEl>
                                          <p:spTgt spid="29"/>
                                        </p:tgtEl>
                                        <p:attrNameLst>
                                          <p:attrName>fill.type</p:attrName>
                                        </p:attrNameLst>
                                      </p:cBhvr>
                                      <p:to>
                                        <p:strVal val="solid"/>
                                      </p:to>
                                    </p:set>
                                  </p:childTnLst>
                                </p:cTn>
                              </p:par>
                            </p:childTnLst>
                          </p:cTn>
                        </p:par>
                      </p:childTnLst>
                    </p:cTn>
                  </p:par>
                  <p:par>
                    <p:cTn id="123" fill="hold">
                      <p:stCondLst>
                        <p:cond delay="indefinite"/>
                      </p:stCondLst>
                      <p:childTnLst>
                        <p:par>
                          <p:cTn id="124" fill="hold">
                            <p:stCondLst>
                              <p:cond delay="0"/>
                            </p:stCondLst>
                            <p:childTnLst>
                              <p:par>
                                <p:cTn id="125" presetID="29" presetClass="entr" presetSubtype="0" fill="hold" grpId="0" nodeType="clickEffect">
                                  <p:stCondLst>
                                    <p:cond delay="0"/>
                                  </p:stCondLst>
                                  <p:childTnLst>
                                    <p:set>
                                      <p:cBhvr>
                                        <p:cTn id="126" dur="1" fill="hold">
                                          <p:stCondLst>
                                            <p:cond delay="0"/>
                                          </p:stCondLst>
                                        </p:cTn>
                                        <p:tgtEl>
                                          <p:spTgt spid="32"/>
                                        </p:tgtEl>
                                        <p:attrNameLst>
                                          <p:attrName>style.visibility</p:attrName>
                                        </p:attrNameLst>
                                      </p:cBhvr>
                                      <p:to>
                                        <p:strVal val="visible"/>
                                      </p:to>
                                    </p:set>
                                    <p:anim calcmode="lin" valueType="num">
                                      <p:cBhvr>
                                        <p:cTn id="127" dur="1000" fill="hold"/>
                                        <p:tgtEl>
                                          <p:spTgt spid="32"/>
                                        </p:tgtEl>
                                        <p:attrNameLst>
                                          <p:attrName>ppt_x</p:attrName>
                                        </p:attrNameLst>
                                      </p:cBhvr>
                                      <p:tavLst>
                                        <p:tav tm="0">
                                          <p:val>
                                            <p:strVal val="#ppt_x-.2"/>
                                          </p:val>
                                        </p:tav>
                                        <p:tav tm="100000">
                                          <p:val>
                                            <p:strVal val="#ppt_x"/>
                                          </p:val>
                                        </p:tav>
                                      </p:tavLst>
                                    </p:anim>
                                    <p:anim calcmode="lin" valueType="num">
                                      <p:cBhvr>
                                        <p:cTn id="128"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129" dur="1000"/>
                                        <p:tgtEl>
                                          <p:spTgt spid="32"/>
                                        </p:tgtEl>
                                      </p:cBhvr>
                                    </p:animEffect>
                                  </p:childTnLst>
                                </p:cTn>
                              </p:par>
                            </p:childTnLst>
                          </p:cTn>
                        </p:par>
                      </p:childTnLst>
                    </p:cTn>
                  </p:par>
                  <p:par>
                    <p:cTn id="130" fill="hold">
                      <p:stCondLst>
                        <p:cond delay="indefinite"/>
                      </p:stCondLst>
                      <p:childTnLst>
                        <p:par>
                          <p:cTn id="131" fill="hold">
                            <p:stCondLst>
                              <p:cond delay="0"/>
                            </p:stCondLst>
                            <p:childTnLst>
                              <p:par>
                                <p:cTn id="132" presetID="55" presetClass="entr" presetSubtype="0" fill="hold" grpId="1" nodeType="clickEffect">
                                  <p:stCondLst>
                                    <p:cond delay="0"/>
                                  </p:stCondLst>
                                  <p:childTnLst>
                                    <p:set>
                                      <p:cBhvr>
                                        <p:cTn id="133" dur="1" fill="hold">
                                          <p:stCondLst>
                                            <p:cond delay="0"/>
                                          </p:stCondLst>
                                        </p:cTn>
                                        <p:tgtEl>
                                          <p:spTgt spid="32"/>
                                        </p:tgtEl>
                                        <p:attrNameLst>
                                          <p:attrName>style.visibility</p:attrName>
                                        </p:attrNameLst>
                                      </p:cBhvr>
                                      <p:to>
                                        <p:strVal val="visible"/>
                                      </p:to>
                                    </p:set>
                                    <p:anim calcmode="lin" valueType="num">
                                      <p:cBhvr>
                                        <p:cTn id="134" dur="1000" fill="hold"/>
                                        <p:tgtEl>
                                          <p:spTgt spid="32"/>
                                        </p:tgtEl>
                                        <p:attrNameLst>
                                          <p:attrName>ppt_w</p:attrName>
                                        </p:attrNameLst>
                                      </p:cBhvr>
                                      <p:tavLst>
                                        <p:tav tm="0">
                                          <p:val>
                                            <p:strVal val="#ppt_w*0.70"/>
                                          </p:val>
                                        </p:tav>
                                        <p:tav tm="100000">
                                          <p:val>
                                            <p:strVal val="#ppt_w"/>
                                          </p:val>
                                        </p:tav>
                                      </p:tavLst>
                                    </p:anim>
                                    <p:anim calcmode="lin" valueType="num">
                                      <p:cBhvr>
                                        <p:cTn id="135" dur="1000" fill="hold"/>
                                        <p:tgtEl>
                                          <p:spTgt spid="32"/>
                                        </p:tgtEl>
                                        <p:attrNameLst>
                                          <p:attrName>ppt_h</p:attrName>
                                        </p:attrNameLst>
                                      </p:cBhvr>
                                      <p:tavLst>
                                        <p:tav tm="0">
                                          <p:val>
                                            <p:strVal val="#ppt_h"/>
                                          </p:val>
                                        </p:tav>
                                        <p:tav tm="100000">
                                          <p:val>
                                            <p:strVal val="#ppt_h"/>
                                          </p:val>
                                        </p:tav>
                                      </p:tavLst>
                                    </p:anim>
                                    <p:animEffect transition="in" filter="fade">
                                      <p:cBhvr>
                                        <p:cTn id="136" dur="1000"/>
                                        <p:tgtEl>
                                          <p:spTgt spid="32"/>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xit" presetSubtype="10" fill="hold" grpId="1" nodeType="clickEffect">
                                  <p:stCondLst>
                                    <p:cond delay="0"/>
                                  </p:stCondLst>
                                  <p:childTnLst>
                                    <p:animEffect transition="out" filter="blinds(horizontal)">
                                      <p:cBhvr>
                                        <p:cTn id="140" dur="500"/>
                                        <p:tgtEl>
                                          <p:spTgt spid="31"/>
                                        </p:tgtEl>
                                      </p:cBhvr>
                                    </p:animEffect>
                                    <p:set>
                                      <p:cBhvr>
                                        <p:cTn id="141" dur="1" fill="hold">
                                          <p:stCondLst>
                                            <p:cond delay="499"/>
                                          </p:stCondLst>
                                        </p:cTn>
                                        <p:tgtEl>
                                          <p:spTgt spid="31"/>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3" presetClass="entr" presetSubtype="10" fill="hold" grpId="0" nodeType="clickEffect">
                                  <p:stCondLst>
                                    <p:cond delay="0"/>
                                  </p:stCondLst>
                                  <p:childTnLst>
                                    <p:set>
                                      <p:cBhvr>
                                        <p:cTn id="145" dur="1" fill="hold">
                                          <p:stCondLst>
                                            <p:cond delay="0"/>
                                          </p:stCondLst>
                                        </p:cTn>
                                        <p:tgtEl>
                                          <p:spTgt spid="36"/>
                                        </p:tgtEl>
                                        <p:attrNameLst>
                                          <p:attrName>style.visibility</p:attrName>
                                        </p:attrNameLst>
                                      </p:cBhvr>
                                      <p:to>
                                        <p:strVal val="visible"/>
                                      </p:to>
                                    </p:set>
                                    <p:animEffect transition="in" filter="blinds(horizontal)">
                                      <p:cBhvr>
                                        <p:cTn id="146" dur="500"/>
                                        <p:tgtEl>
                                          <p:spTgt spid="36"/>
                                        </p:tgtEl>
                                      </p:cBhvr>
                                    </p:animEffec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16"/>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7"/>
                                        </p:tgtEl>
                                        <p:attrNameLst>
                                          <p:attrName>style.visibility</p:attrName>
                                        </p:attrNameLst>
                                      </p:cBhvr>
                                      <p:to>
                                        <p:strVal val="visible"/>
                                      </p:to>
                                    </p:set>
                                  </p:childTnLst>
                                </p:cTn>
                              </p:par>
                            </p:childTnLst>
                          </p:cTn>
                        </p:par>
                        <p:par>
                          <p:cTn id="153" fill="hold">
                            <p:stCondLst>
                              <p:cond delay="0"/>
                            </p:stCondLst>
                            <p:childTnLst>
                              <p:par>
                                <p:cTn id="154" presetID="1" presetClass="entr" presetSubtype="0" fill="hold" grpId="0" nodeType="afterEffect">
                                  <p:stCondLst>
                                    <p:cond delay="0"/>
                                  </p:stCondLst>
                                  <p:childTnLst>
                                    <p:set>
                                      <p:cBhvr>
                                        <p:cTn id="155" dur="1" fill="hold">
                                          <p:stCondLst>
                                            <p:cond delay="0"/>
                                          </p:stCondLst>
                                        </p:cTn>
                                        <p:tgtEl>
                                          <p:spTgt spid="15"/>
                                        </p:tgtEl>
                                        <p:attrNameLst>
                                          <p:attrName>style.visibility</p:attrName>
                                        </p:attrNameLst>
                                      </p:cBhvr>
                                      <p:to>
                                        <p:strVal val="visible"/>
                                      </p:to>
                                    </p:set>
                                  </p:childTnLst>
                                </p:cTn>
                              </p:par>
                              <p:par>
                                <p:cTn id="156" presetID="1" presetClass="entr" presetSubtype="0" fill="hold" grpId="0" nodeType="withEffect">
                                  <p:stCondLst>
                                    <p:cond delay="0"/>
                                  </p:stCondLst>
                                  <p:childTnLst>
                                    <p:set>
                                      <p:cBhvr>
                                        <p:cTn id="157" dur="1" fill="hold">
                                          <p:stCondLst>
                                            <p:cond delay="0"/>
                                          </p:stCondLst>
                                        </p:cTn>
                                        <p:tgtEl>
                                          <p:spTgt spid="18"/>
                                        </p:tgtEl>
                                        <p:attrNameLst>
                                          <p:attrName>style.visibility</p:attrName>
                                        </p:attrNameLst>
                                      </p:cBhvr>
                                      <p:to>
                                        <p:strVal val="visible"/>
                                      </p:to>
                                    </p:set>
                                  </p:childTnLst>
                                </p:cTn>
                              </p:par>
                              <p:par>
                                <p:cTn id="158" presetID="1" presetClass="entr" presetSubtype="0" fill="hold" grpId="0" nodeType="withEffect">
                                  <p:stCondLst>
                                    <p:cond delay="0"/>
                                  </p:stCondLst>
                                  <p:childTnLst>
                                    <p:set>
                                      <p:cBhvr>
                                        <p:cTn id="159" dur="1" fill="hold">
                                          <p:stCondLst>
                                            <p:cond delay="0"/>
                                          </p:stCondLst>
                                        </p:cTn>
                                        <p:tgtEl>
                                          <p:spTgt spid="19"/>
                                        </p:tgtEl>
                                        <p:attrNameLst>
                                          <p:attrName>style.visibility</p:attrName>
                                        </p:attrNameLst>
                                      </p:cBhvr>
                                      <p:to>
                                        <p:strVal val="visible"/>
                                      </p:to>
                                    </p:set>
                                  </p:childTnLst>
                                </p:cTn>
                              </p:par>
                            </p:childTnLst>
                          </p:cTn>
                        </p:par>
                        <p:par>
                          <p:cTn id="160" fill="hold">
                            <p:stCondLst>
                              <p:cond delay="0"/>
                            </p:stCondLst>
                            <p:childTnLst>
                              <p:par>
                                <p:cTn id="161" presetID="3" presetClass="entr" presetSubtype="10" fill="hold" grpId="0" nodeType="afterEffect">
                                  <p:stCondLst>
                                    <p:cond delay="0"/>
                                  </p:stCondLst>
                                  <p:childTnLst>
                                    <p:set>
                                      <p:cBhvr>
                                        <p:cTn id="162" dur="1" fill="hold">
                                          <p:stCondLst>
                                            <p:cond delay="0"/>
                                          </p:stCondLst>
                                        </p:cTn>
                                        <p:tgtEl>
                                          <p:spTgt spid="20"/>
                                        </p:tgtEl>
                                        <p:attrNameLst>
                                          <p:attrName>style.visibility</p:attrName>
                                        </p:attrNameLst>
                                      </p:cBhvr>
                                      <p:to>
                                        <p:strVal val="visible"/>
                                      </p:to>
                                    </p:set>
                                    <p:animEffect transition="in" filter="blinds(horizontal)">
                                      <p:cBhvr>
                                        <p:cTn id="163" dur="500"/>
                                        <p:tgtEl>
                                          <p:spTgt spid="20"/>
                                        </p:tgtEl>
                                      </p:cBhvr>
                                    </p:animEffect>
                                  </p:childTnLst>
                                </p:cTn>
                              </p:par>
                              <p:par>
                                <p:cTn id="164" presetID="3" presetClass="entr" presetSubtype="10" fill="hold" grpId="0" nodeType="withEffect">
                                  <p:stCondLst>
                                    <p:cond delay="0"/>
                                  </p:stCondLst>
                                  <p:childTnLst>
                                    <p:set>
                                      <p:cBhvr>
                                        <p:cTn id="165" dur="1" fill="hold">
                                          <p:stCondLst>
                                            <p:cond delay="0"/>
                                          </p:stCondLst>
                                        </p:cTn>
                                        <p:tgtEl>
                                          <p:spTgt spid="21"/>
                                        </p:tgtEl>
                                        <p:attrNameLst>
                                          <p:attrName>style.visibility</p:attrName>
                                        </p:attrNameLst>
                                      </p:cBhvr>
                                      <p:to>
                                        <p:strVal val="visible"/>
                                      </p:to>
                                    </p:set>
                                    <p:animEffect transition="in" filter="blinds(horizontal)">
                                      <p:cBhvr>
                                        <p:cTn id="166" dur="500"/>
                                        <p:tgtEl>
                                          <p:spTgt spid="21"/>
                                        </p:tgtEl>
                                      </p:cBhvr>
                                    </p:animEffect>
                                  </p:childTnLst>
                                </p:cTn>
                              </p:par>
                            </p:childTnLst>
                          </p:cTn>
                        </p:par>
                        <p:par>
                          <p:cTn id="167" fill="hold">
                            <p:stCondLst>
                              <p:cond delay="500"/>
                            </p:stCondLst>
                            <p:childTnLst>
                              <p:par>
                                <p:cTn id="168" presetID="19" presetClass="entr" presetSubtype="10" fill="hold" grpId="0"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0" fill="hold"/>
                                        <p:tgtEl>
                                          <p:spTgt spid="22"/>
                                        </p:tgtEl>
                                        <p:attrNameLst>
                                          <p:attrName>ppt_w</p:attrName>
                                        </p:attrNameLst>
                                      </p:cBhvr>
                                      <p:tavLst>
                                        <p:tav tm="0" fmla="#ppt_w*sin(2.5*pi*$)">
                                          <p:val>
                                            <p:fltVal val="0"/>
                                          </p:val>
                                        </p:tav>
                                        <p:tav tm="100000">
                                          <p:val>
                                            <p:fltVal val="1"/>
                                          </p:val>
                                        </p:tav>
                                      </p:tavLst>
                                    </p:anim>
                                    <p:anim calcmode="lin" valueType="num">
                                      <p:cBhvr>
                                        <p:cTn id="171" dur="5000" fill="hold"/>
                                        <p:tgtEl>
                                          <p:spTgt spid="22"/>
                                        </p:tgtEl>
                                        <p:attrNameLst>
                                          <p:attrName>ppt_h</p:attrName>
                                        </p:attrNameLst>
                                      </p:cBhvr>
                                      <p:tavLst>
                                        <p:tav tm="0">
                                          <p:val>
                                            <p:strVal val="#ppt_h"/>
                                          </p:val>
                                        </p:tav>
                                        <p:tav tm="100000">
                                          <p:val>
                                            <p:strVal val="#ppt_h"/>
                                          </p:val>
                                        </p:tav>
                                      </p:tavLst>
                                    </p:anim>
                                  </p:childTnLst>
                                </p:cTn>
                              </p:par>
                            </p:childTnLst>
                          </p:cTn>
                        </p:par>
                        <p:par>
                          <p:cTn id="172" fill="hold">
                            <p:stCondLst>
                              <p:cond delay="5500"/>
                            </p:stCondLst>
                            <p:childTnLst>
                              <p:par>
                                <p:cTn id="173" presetID="3" presetClass="entr" presetSubtype="10" fill="hold" grpId="0" nodeType="afterEffect">
                                  <p:stCondLst>
                                    <p:cond delay="0"/>
                                  </p:stCondLst>
                                  <p:childTnLst>
                                    <p:set>
                                      <p:cBhvr>
                                        <p:cTn id="174" dur="1" fill="hold">
                                          <p:stCondLst>
                                            <p:cond delay="0"/>
                                          </p:stCondLst>
                                        </p:cTn>
                                        <p:tgtEl>
                                          <p:spTgt spid="25"/>
                                        </p:tgtEl>
                                        <p:attrNameLst>
                                          <p:attrName>style.visibility</p:attrName>
                                        </p:attrNameLst>
                                      </p:cBhvr>
                                      <p:to>
                                        <p:strVal val="visible"/>
                                      </p:to>
                                    </p:set>
                                    <p:animEffect transition="in" filter="blinds(horizontal)">
                                      <p:cBhvr>
                                        <p:cTn id="175" dur="500"/>
                                        <p:tgtEl>
                                          <p:spTgt spid="25"/>
                                        </p:tgtEl>
                                      </p:cBhvr>
                                    </p:animEffect>
                                  </p:childTnLst>
                                </p:cTn>
                              </p:par>
                              <p:par>
                                <p:cTn id="176" presetID="3" presetClass="entr" presetSubtype="10" fill="hold" grpId="0" nodeType="withEffect">
                                  <p:stCondLst>
                                    <p:cond delay="0"/>
                                  </p:stCondLst>
                                  <p:childTnLst>
                                    <p:set>
                                      <p:cBhvr>
                                        <p:cTn id="177" dur="1" fill="hold">
                                          <p:stCondLst>
                                            <p:cond delay="0"/>
                                          </p:stCondLst>
                                        </p:cTn>
                                        <p:tgtEl>
                                          <p:spTgt spid="26"/>
                                        </p:tgtEl>
                                        <p:attrNameLst>
                                          <p:attrName>style.visibility</p:attrName>
                                        </p:attrNameLst>
                                      </p:cBhvr>
                                      <p:to>
                                        <p:strVal val="visible"/>
                                      </p:to>
                                    </p:set>
                                    <p:animEffect transition="in" filter="blinds(horizontal)">
                                      <p:cBhvr>
                                        <p:cTn id="178" dur="500"/>
                                        <p:tgtEl>
                                          <p:spTgt spid="26"/>
                                        </p:tgtEl>
                                      </p:cBhvr>
                                    </p:animEffect>
                                  </p:childTnLst>
                                </p:cTn>
                              </p:par>
                            </p:childTnLst>
                          </p:cTn>
                        </p:par>
                        <p:par>
                          <p:cTn id="179" fill="hold">
                            <p:stCondLst>
                              <p:cond delay="6000"/>
                            </p:stCondLst>
                            <p:childTnLst>
                              <p:par>
                                <p:cTn id="180" presetID="19" presetClass="entr" presetSubtype="10" fill="hold" grpId="1" nodeType="afterEffect">
                                  <p:stCondLst>
                                    <p:cond delay="0"/>
                                  </p:stCondLst>
                                  <p:childTnLst>
                                    <p:set>
                                      <p:cBhvr>
                                        <p:cTn id="181" dur="1" fill="hold">
                                          <p:stCondLst>
                                            <p:cond delay="0"/>
                                          </p:stCondLst>
                                        </p:cTn>
                                        <p:tgtEl>
                                          <p:spTgt spid="22"/>
                                        </p:tgtEl>
                                        <p:attrNameLst>
                                          <p:attrName>style.visibility</p:attrName>
                                        </p:attrNameLst>
                                      </p:cBhvr>
                                      <p:to>
                                        <p:strVal val="visible"/>
                                      </p:to>
                                    </p:set>
                                    <p:anim calcmode="lin" valueType="num">
                                      <p:cBhvr>
                                        <p:cTn id="182" dur="5000" fill="hold"/>
                                        <p:tgtEl>
                                          <p:spTgt spid="22"/>
                                        </p:tgtEl>
                                        <p:attrNameLst>
                                          <p:attrName>ppt_w</p:attrName>
                                        </p:attrNameLst>
                                      </p:cBhvr>
                                      <p:tavLst>
                                        <p:tav tm="0" fmla="#ppt_w*sin(2.5*pi*$)">
                                          <p:val>
                                            <p:fltVal val="0"/>
                                          </p:val>
                                        </p:tav>
                                        <p:tav tm="100000">
                                          <p:val>
                                            <p:fltVal val="1"/>
                                          </p:val>
                                        </p:tav>
                                      </p:tavLst>
                                    </p:anim>
                                    <p:anim calcmode="lin" valueType="num">
                                      <p:cBhvr>
                                        <p:cTn id="183" dur="5000" fill="hold"/>
                                        <p:tgtEl>
                                          <p:spTgt spid="22"/>
                                        </p:tgtEl>
                                        <p:attrNameLst>
                                          <p:attrName>ppt_h</p:attrName>
                                        </p:attrNameLst>
                                      </p:cBhvr>
                                      <p:tavLst>
                                        <p:tav tm="0">
                                          <p:val>
                                            <p:strVal val="#ppt_h"/>
                                          </p:val>
                                        </p:tav>
                                        <p:tav tm="100000">
                                          <p:val>
                                            <p:strVal val="#ppt_h"/>
                                          </p:val>
                                        </p:tav>
                                      </p:tavLst>
                                    </p:anim>
                                  </p:childTnLst>
                                </p:cTn>
                              </p:par>
                            </p:childTnLst>
                          </p:cTn>
                        </p:par>
                        <p:par>
                          <p:cTn id="184" fill="hold">
                            <p:stCondLst>
                              <p:cond delay="11000"/>
                            </p:stCondLst>
                            <p:childTnLst>
                              <p:par>
                                <p:cTn id="185" presetID="3" presetClass="exit" presetSubtype="10" fill="hold" grpId="1" nodeType="afterEffect">
                                  <p:stCondLst>
                                    <p:cond delay="0"/>
                                  </p:stCondLst>
                                  <p:childTnLst>
                                    <p:animEffect transition="out" filter="blinds(horizontal)">
                                      <p:cBhvr>
                                        <p:cTn id="186" dur="500"/>
                                        <p:tgtEl>
                                          <p:spTgt spid="36"/>
                                        </p:tgtEl>
                                      </p:cBhvr>
                                    </p:animEffect>
                                    <p:set>
                                      <p:cBhvr>
                                        <p:cTn id="187" dur="1" fill="hold">
                                          <p:stCondLst>
                                            <p:cond delay="499"/>
                                          </p:stCondLst>
                                        </p:cTn>
                                        <p:tgtEl>
                                          <p:spTgt spid="36"/>
                                        </p:tgtEl>
                                        <p:attrNameLst>
                                          <p:attrName>style.visibility</p:attrName>
                                        </p:attrNameLst>
                                      </p:cBhvr>
                                      <p:to>
                                        <p:strVal val="hidden"/>
                                      </p:to>
                                    </p:set>
                                  </p:childTnLst>
                                </p:cTn>
                              </p:par>
                            </p:childTnLst>
                          </p:cTn>
                        </p:par>
                        <p:par>
                          <p:cTn id="188" fill="hold">
                            <p:stCondLst>
                              <p:cond delay="11500"/>
                            </p:stCondLst>
                            <p:childTnLst>
                              <p:par>
                                <p:cTn id="189" presetID="4" presetClass="exit" presetSubtype="16" fill="hold" grpId="1" nodeType="afterEffect">
                                  <p:stCondLst>
                                    <p:cond delay="0"/>
                                  </p:stCondLst>
                                  <p:iterate type="lt">
                                    <p:tmPct val="0"/>
                                  </p:iterate>
                                  <p:childTnLst>
                                    <p:animEffect transition="out" filter="box(in)">
                                      <p:cBhvr>
                                        <p:cTn id="190" dur="500"/>
                                        <p:tgtEl>
                                          <p:spTgt spid="29"/>
                                        </p:tgtEl>
                                      </p:cBhvr>
                                    </p:animEffect>
                                    <p:set>
                                      <p:cBhvr>
                                        <p:cTn id="191" dur="1" fill="hold">
                                          <p:stCondLst>
                                            <p:cond delay="499"/>
                                          </p:stCondLst>
                                        </p:cTn>
                                        <p:tgtEl>
                                          <p:spTgt spid="29"/>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27" presetClass="entr" presetSubtype="0" fill="hold" grpId="0" nodeType="clickEffect">
                                  <p:stCondLst>
                                    <p:cond delay="0"/>
                                  </p:stCondLst>
                                  <p:iterate type="lt">
                                    <p:tmPct val="50000"/>
                                  </p:iterate>
                                  <p:childTnLst>
                                    <p:set>
                                      <p:cBhvr>
                                        <p:cTn id="195" dur="1" fill="hold">
                                          <p:stCondLst>
                                            <p:cond delay="0"/>
                                          </p:stCondLst>
                                        </p:cTn>
                                        <p:tgtEl>
                                          <p:spTgt spid="35"/>
                                        </p:tgtEl>
                                        <p:attrNameLst>
                                          <p:attrName>style.visibility</p:attrName>
                                        </p:attrNameLst>
                                      </p:cBhvr>
                                      <p:to>
                                        <p:strVal val="visible"/>
                                      </p:to>
                                    </p:set>
                                    <p:anim calcmode="discrete" valueType="clr">
                                      <p:cBhvr override="childStyle">
                                        <p:cTn id="196" dur="80"/>
                                        <p:tgtEl>
                                          <p:spTgt spid="35"/>
                                        </p:tgtEl>
                                        <p:attrNameLst>
                                          <p:attrName>style.color</p:attrName>
                                        </p:attrNameLst>
                                      </p:cBhvr>
                                      <p:tavLst>
                                        <p:tav tm="0">
                                          <p:val>
                                            <p:clrVal>
                                              <a:schemeClr val="accent2"/>
                                            </p:clrVal>
                                          </p:val>
                                        </p:tav>
                                        <p:tav tm="50000">
                                          <p:val>
                                            <p:clrVal>
                                              <a:schemeClr val="hlink"/>
                                            </p:clrVal>
                                          </p:val>
                                        </p:tav>
                                      </p:tavLst>
                                    </p:anim>
                                    <p:anim calcmode="discrete" valueType="clr">
                                      <p:cBhvr>
                                        <p:cTn id="197" dur="80"/>
                                        <p:tgtEl>
                                          <p:spTgt spid="35"/>
                                        </p:tgtEl>
                                        <p:attrNameLst>
                                          <p:attrName>fillcolor</p:attrName>
                                        </p:attrNameLst>
                                      </p:cBhvr>
                                      <p:tavLst>
                                        <p:tav tm="0">
                                          <p:val>
                                            <p:clrVal>
                                              <a:schemeClr val="accent2"/>
                                            </p:clrVal>
                                          </p:val>
                                        </p:tav>
                                        <p:tav tm="50000">
                                          <p:val>
                                            <p:clrVal>
                                              <a:schemeClr val="hlink"/>
                                            </p:clrVal>
                                          </p:val>
                                        </p:tav>
                                      </p:tavLst>
                                    </p:anim>
                                    <p:set>
                                      <p:cBhvr>
                                        <p:cTn id="198" dur="80"/>
                                        <p:tgtEl>
                                          <p:spTgt spid="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3" grpId="1" animBg="1"/>
      <p:bldP spid="14" grpId="0"/>
      <p:bldP spid="15" grpId="0" animBg="1"/>
      <p:bldP spid="16" grpId="0" animBg="1"/>
      <p:bldP spid="17" grpId="0" animBg="1"/>
      <p:bldP spid="18" grpId="0" animBg="1"/>
      <p:bldP spid="19" grpId="0" animBg="1"/>
      <p:bldP spid="20" grpId="0" animBg="1"/>
      <p:bldP spid="21" grpId="0" animBg="1"/>
      <p:bldP spid="22" grpId="0" animBg="1"/>
      <p:bldP spid="22" grpId="1" animBg="1"/>
      <p:bldP spid="23" grpId="0"/>
      <p:bldP spid="24" grpId="0"/>
      <p:bldP spid="25" grpId="0"/>
      <p:bldP spid="26" grpId="0"/>
      <p:bldP spid="27" grpId="0"/>
      <p:bldP spid="28" grpId="0"/>
      <p:bldP spid="28" grpId="1"/>
      <p:bldP spid="29" grpId="0"/>
      <p:bldP spid="29" grpId="1"/>
      <p:bldP spid="30" grpId="0" animBg="1"/>
      <p:bldP spid="30" grpId="1" animBg="1"/>
      <p:bldP spid="31" grpId="0" animBg="1"/>
      <p:bldP spid="31" grpId="1" animBg="1"/>
      <p:bldP spid="32" grpId="0" animBg="1"/>
      <p:bldP spid="32" grpId="1" animBg="1"/>
      <p:bldP spid="33" grpId="0" animBg="1"/>
      <p:bldP spid="34" grpId="0"/>
      <p:bldP spid="35" grpId="0"/>
      <p:bldP spid="36" grpId="0" animBg="1"/>
      <p:bldP spid="3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8</a:t>
            </a:fld>
            <a:endParaRPr lang="en"/>
          </a:p>
        </p:txBody>
      </p:sp>
      <p:pic>
        <p:nvPicPr>
          <p:cNvPr id="7" name="Phuong_an2_MC.MPG">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a:xfrm>
            <a:off x="2274277" y="1983822"/>
            <a:ext cx="4566137" cy="28950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 Box 76"/>
          <p:cNvSpPr txBox="1">
            <a:spLocks noChangeArrowheads="1"/>
          </p:cNvSpPr>
          <p:nvPr/>
        </p:nvSpPr>
        <p:spPr bwMode="auto">
          <a:xfrm>
            <a:off x="344684" y="4878832"/>
            <a:ext cx="8454633" cy="1865126"/>
          </a:xfrm>
          <a:prstGeom prst="rect">
            <a:avLst/>
          </a:prstGeom>
          <a:noFill/>
          <a:ln w="2857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ct val="0"/>
              </a:spcBef>
              <a:buFontTx/>
              <a:buNone/>
            </a:pPr>
            <a:r>
              <a:rPr lang="vi-VN" altLang="vi-VN" sz="2400" b="1" dirty="0" smtClean="0">
                <a:solidFill>
                  <a:srgbClr val="FF0000"/>
                </a:solidFill>
                <a:latin typeface="+mn-lt"/>
              </a:rPr>
              <a:t>Kết luận</a:t>
            </a:r>
            <a:r>
              <a:rPr lang="en-US" altLang="vi-VN" sz="2400" b="1" dirty="0" smtClean="0">
                <a:solidFill>
                  <a:srgbClr val="FF0000"/>
                </a:solidFill>
                <a:latin typeface="+mn-lt"/>
              </a:rPr>
              <a:t>:</a:t>
            </a:r>
            <a:endParaRPr lang="en-US" altLang="vi-VN" sz="2400" b="1" dirty="0">
              <a:solidFill>
                <a:srgbClr val="FF0000"/>
              </a:solidFill>
              <a:latin typeface="+mn-lt"/>
            </a:endParaRPr>
          </a:p>
          <a:p>
            <a:pPr marL="342900" indent="-342900" algn="just" eaLnBrk="1" hangingPunct="1">
              <a:lnSpc>
                <a:spcPct val="120000"/>
              </a:lnSpc>
              <a:spcBef>
                <a:spcPct val="0"/>
              </a:spcBef>
              <a:buFont typeface="Wingdings" panose="05000000000000000000" pitchFamily="2" charset="2"/>
              <a:buChar char="Ø"/>
            </a:pPr>
            <a:r>
              <a:rPr lang="vi-VN" altLang="vi-VN" sz="2400" dirty="0" smtClean="0">
                <a:latin typeface="+mn-lt"/>
              </a:rPr>
              <a:t>Kính cận là </a:t>
            </a:r>
            <a:r>
              <a:rPr lang="en-US" altLang="vi-VN" sz="2400" dirty="0" smtClean="0">
                <a:latin typeface="+mn-lt"/>
              </a:rPr>
              <a:t>TKPK</a:t>
            </a:r>
            <a:r>
              <a:rPr lang="en-US" altLang="vi-VN" sz="2400" dirty="0">
                <a:latin typeface="+mn-lt"/>
              </a:rPr>
              <a:t>. Ng</a:t>
            </a:r>
            <a:r>
              <a:rPr lang="vi-VN" altLang="vi-VN" sz="2400" dirty="0">
                <a:latin typeface="+mn-lt"/>
              </a:rPr>
              <a:t>ười bị cận thị phải đeo kính cận </a:t>
            </a:r>
            <a:r>
              <a:rPr lang="vi-VN" altLang="vi-VN" sz="2400" dirty="0" smtClean="0">
                <a:latin typeface="+mn-lt"/>
              </a:rPr>
              <a:t>để </a:t>
            </a:r>
            <a:r>
              <a:rPr lang="vi-VN" altLang="vi-VN" sz="2400" dirty="0">
                <a:latin typeface="+mn-lt"/>
              </a:rPr>
              <a:t>nhìn rõ các vật ở xa mắt</a:t>
            </a:r>
            <a:r>
              <a:rPr lang="en-US" altLang="vi-VN" sz="2400" dirty="0">
                <a:latin typeface="+mn-lt"/>
              </a:rPr>
              <a:t>. </a:t>
            </a:r>
            <a:r>
              <a:rPr lang="vi-VN" altLang="vi-VN" sz="2400" dirty="0" smtClean="0">
                <a:latin typeface="+mn-lt"/>
              </a:rPr>
              <a:t>Kính cận thích hợp có tiêu điểm F trùng với điểm cực viễn C</a:t>
            </a:r>
            <a:r>
              <a:rPr lang="vi-VN" altLang="vi-VN" sz="2400" baseline="-25000" dirty="0" smtClean="0">
                <a:latin typeface="+mn-lt"/>
              </a:rPr>
              <a:t>V</a:t>
            </a:r>
            <a:r>
              <a:rPr lang="vi-VN" altLang="vi-VN" sz="2400" dirty="0" smtClean="0">
                <a:latin typeface="+mn-lt"/>
              </a:rPr>
              <a:t> của mắt </a:t>
            </a:r>
            <a:endParaRPr lang="vi-VN" altLang="vi-VN" sz="2400" dirty="0">
              <a:latin typeface="+mn-lt"/>
            </a:endParaRPr>
          </a:p>
        </p:txBody>
      </p:sp>
      <p:sp>
        <p:nvSpPr>
          <p:cNvPr id="12" name="Text Box 6"/>
          <p:cNvSpPr txBox="1">
            <a:spLocks noChangeArrowheads="1"/>
          </p:cNvSpPr>
          <p:nvPr/>
        </p:nvSpPr>
        <p:spPr bwMode="auto">
          <a:xfrm>
            <a:off x="228598" y="1443350"/>
            <a:ext cx="7218363"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r>
              <a:rPr lang="vi-VN" altLang="vi-VN" sz="2400" b="1" dirty="0" smtClean="0">
                <a:solidFill>
                  <a:srgbClr val="3333FF"/>
                </a:solidFill>
                <a:latin typeface="+mn-lt"/>
              </a:rPr>
              <a:t>2. Cách khắc phục tật cận thị:</a:t>
            </a:r>
            <a:endParaRPr lang="vi-VN" altLang="vi-VN" sz="2400" b="1" dirty="0">
              <a:solidFill>
                <a:srgbClr val="3333FF"/>
              </a:solidFill>
              <a:latin typeface="+mn-lt"/>
            </a:endParaRPr>
          </a:p>
        </p:txBody>
      </p:sp>
      <p:sp>
        <p:nvSpPr>
          <p:cNvPr id="13" name="Text Box 6"/>
          <p:cNvSpPr txBox="1">
            <a:spLocks noChangeArrowheads="1"/>
          </p:cNvSpPr>
          <p:nvPr/>
        </p:nvSpPr>
        <p:spPr bwMode="auto">
          <a:xfrm>
            <a:off x="228598" y="940497"/>
            <a:ext cx="7218363"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0"/>
              </a:spcBef>
              <a:buFontTx/>
              <a:buNone/>
            </a:pPr>
            <a:r>
              <a:rPr lang="vi-VN" altLang="vi-VN" sz="2400" b="1" dirty="0" smtClean="0">
                <a:solidFill>
                  <a:srgbClr val="3333FF"/>
                </a:solidFill>
                <a:latin typeface="+mn-lt"/>
              </a:rPr>
              <a:t>1. Những biểu hiện của tật cận thị</a:t>
            </a:r>
            <a:endParaRPr lang="vi-VN" altLang="vi-VN" sz="2400" b="1" dirty="0">
              <a:solidFill>
                <a:srgbClr val="3333FF"/>
              </a:solidFill>
              <a:latin typeface="+mn-lt"/>
            </a:endParaRPr>
          </a:p>
        </p:txBody>
      </p:sp>
      <p:sp>
        <p:nvSpPr>
          <p:cNvPr id="14" name="Text Box 3"/>
          <p:cNvSpPr txBox="1">
            <a:spLocks noChangeArrowheads="1"/>
          </p:cNvSpPr>
          <p:nvPr/>
        </p:nvSpPr>
        <p:spPr bwMode="auto">
          <a:xfrm>
            <a:off x="-9526" y="-9548"/>
            <a:ext cx="9153525" cy="830997"/>
          </a:xfrm>
          <a:prstGeom prst="rect">
            <a:avLst/>
          </a:prstGeom>
          <a:solidFill>
            <a:srgbClr val="C00000"/>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ts val="0"/>
              </a:spcBef>
              <a:buFontTx/>
              <a:buNone/>
            </a:pPr>
            <a:r>
              <a:rPr lang="en-US" altLang="vi-VN" sz="4000" b="1" dirty="0">
                <a:solidFill>
                  <a:schemeClr val="bg1"/>
                </a:solidFill>
                <a:latin typeface="+mn-lt"/>
              </a:rPr>
              <a:t>I. MẮT </a:t>
            </a:r>
            <a:r>
              <a:rPr lang="en-US" altLang="vi-VN" sz="4000" b="1" dirty="0" smtClean="0">
                <a:solidFill>
                  <a:schemeClr val="bg1"/>
                </a:solidFill>
                <a:latin typeface="+mn-lt"/>
              </a:rPr>
              <a:t>CẬN</a:t>
            </a:r>
            <a:endParaRPr lang="en-US" altLang="vi-VN" sz="4000" b="1" dirty="0">
              <a:solidFill>
                <a:schemeClr val="bg1"/>
              </a:solidFill>
              <a:latin typeface="+mn-lt"/>
            </a:endParaRPr>
          </a:p>
        </p:txBody>
      </p:sp>
    </p:spTree>
    <p:extLst>
      <p:ext uri="{BB962C8B-B14F-4D97-AF65-F5344CB8AC3E}">
        <p14:creationId xmlns:p14="http://schemas.microsoft.com/office/powerpoint/2010/main" val="311677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7"/>
                                        </p:tgtEl>
                                      </p:cBhvr>
                                    </p:cmd>
                                  </p:childTnLst>
                                </p:cTn>
                              </p:par>
                            </p:childTnLst>
                          </p:cTn>
                        </p:par>
                      </p:childTnLst>
                    </p:cTn>
                  </p:par>
                </p:childTnLst>
              </p:cTn>
              <p:nextCondLst>
                <p:cond evt="onClick" delay="0">
                  <p:tgtEl>
                    <p:spTgt spid="7"/>
                  </p:tgtEl>
                </p:cond>
              </p:nextCondLst>
            </p:seq>
            <p:video>
              <p:cMediaNode>
                <p:cTn id="20"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9</a:t>
            </a:fld>
            <a:endParaRPr lang="en"/>
          </a:p>
        </p:txBody>
      </p:sp>
      <p:sp>
        <p:nvSpPr>
          <p:cNvPr id="3" name="TextBox 13"/>
          <p:cNvSpPr txBox="1">
            <a:spLocks noChangeArrowheads="1"/>
          </p:cNvSpPr>
          <p:nvPr/>
        </p:nvSpPr>
        <p:spPr bwMode="auto">
          <a:xfrm>
            <a:off x="2971799" y="586191"/>
            <a:ext cx="38715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vi-VN" b="1" dirty="0" smtClean="0">
                <a:latin typeface="+mn-lt"/>
                <a:ea typeface="Arial Unicode MS" panose="020B0604020202020204" pitchFamily="34" charset="-128"/>
                <a:cs typeface="Arial Unicode MS" panose="020B0604020202020204" pitchFamily="34" charset="-128"/>
              </a:rPr>
              <a:t>Ô nhi</a:t>
            </a:r>
            <a:r>
              <a:rPr lang="vi-VN" altLang="vi-VN" b="1" dirty="0" smtClean="0">
                <a:latin typeface="+mn-lt"/>
                <a:cs typeface="Times New Roman" panose="02020603050405020304" pitchFamily="18" charset="0"/>
              </a:rPr>
              <a:t>ễ</a:t>
            </a:r>
            <a:r>
              <a:rPr lang="vi-VN" altLang="vi-VN" b="1" dirty="0" smtClean="0">
                <a:latin typeface="+mn-lt"/>
                <a:ea typeface="Arial Unicode MS" panose="020B0604020202020204" pitchFamily="34" charset="-128"/>
                <a:cs typeface="Arial Unicode MS" panose="020B0604020202020204" pitchFamily="34" charset="-128"/>
              </a:rPr>
              <a:t>m không khí</a:t>
            </a:r>
            <a:endParaRPr lang="vi-VN" altLang="vi-VN" b="1" dirty="0">
              <a:latin typeface="+mn-lt"/>
              <a:ea typeface="Arial Unicode MS" panose="020B0604020202020204" pitchFamily="34" charset="-128"/>
              <a:cs typeface="Arial Unicode MS" panose="020B0604020202020204" pitchFamily="34"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328" y="1649042"/>
            <a:ext cx="4487953" cy="3125182"/>
          </a:xfrm>
          <a:prstGeom prst="roundRect">
            <a:avLst/>
          </a:prstGeom>
          <a:ln>
            <a:no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6351" y="2407985"/>
            <a:ext cx="4159128" cy="3119346"/>
          </a:xfrm>
          <a:prstGeom prst="roundRect">
            <a:avLst/>
          </a:prstGeom>
          <a:ln>
            <a:noFill/>
          </a:ln>
          <a:effectLst>
            <a:outerShdw blurRad="50800" dist="38100" dir="2700000" algn="tl" rotWithShape="0">
              <a:prstClr val="black">
                <a:alpha val="40000"/>
              </a:prstClr>
            </a:outerShdw>
          </a:effectLst>
        </p:spPr>
      </p:pic>
      <p:sp>
        <p:nvSpPr>
          <p:cNvPr id="6" name="TextBox 5"/>
          <p:cNvSpPr txBox="1"/>
          <p:nvPr/>
        </p:nvSpPr>
        <p:spPr>
          <a:xfrm>
            <a:off x="462558" y="4967654"/>
            <a:ext cx="4202723" cy="369332"/>
          </a:xfrm>
          <a:prstGeom prst="rect">
            <a:avLst/>
          </a:prstGeom>
          <a:noFill/>
        </p:spPr>
        <p:txBody>
          <a:bodyPr wrap="square" rtlCol="0">
            <a:spAutoFit/>
          </a:bodyPr>
          <a:lstStyle/>
          <a:p>
            <a:pPr algn="ctr"/>
            <a:r>
              <a:rPr lang="vi-VN" dirty="0" smtClean="0"/>
              <a:t>Khói bụi từ khu công nghiệp, nhà máy</a:t>
            </a:r>
            <a:endParaRPr lang="vi-VN" dirty="0"/>
          </a:p>
        </p:txBody>
      </p:sp>
      <p:sp>
        <p:nvSpPr>
          <p:cNvPr id="7" name="TextBox 6"/>
          <p:cNvSpPr txBox="1"/>
          <p:nvPr/>
        </p:nvSpPr>
        <p:spPr>
          <a:xfrm>
            <a:off x="4742010" y="5760314"/>
            <a:ext cx="4202723" cy="369332"/>
          </a:xfrm>
          <a:prstGeom prst="rect">
            <a:avLst/>
          </a:prstGeom>
          <a:noFill/>
        </p:spPr>
        <p:txBody>
          <a:bodyPr wrap="square" rtlCol="0">
            <a:spAutoFit/>
          </a:bodyPr>
          <a:lstStyle/>
          <a:p>
            <a:pPr algn="ctr"/>
            <a:r>
              <a:rPr lang="vi-VN" dirty="0" smtClean="0"/>
              <a:t>Khói bụi từ giao thông, rác thải</a:t>
            </a:r>
            <a:endParaRPr lang="vi-VN" dirty="0"/>
          </a:p>
        </p:txBody>
      </p:sp>
    </p:spTree>
    <p:extLst>
      <p:ext uri="{BB962C8B-B14F-4D97-AF65-F5344CB8AC3E}">
        <p14:creationId xmlns:p14="http://schemas.microsoft.com/office/powerpoint/2010/main" val="3771418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Ursu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TotalTime>
  <Words>1664</Words>
  <Application>Microsoft Office PowerPoint</Application>
  <PresentationFormat>On-screen Show (4:3)</PresentationFormat>
  <Paragraphs>180</Paragraphs>
  <Slides>35</Slides>
  <Notes>8</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35</vt:i4>
      </vt:variant>
    </vt:vector>
  </HeadingPairs>
  <TitlesOfParts>
    <vt:vector size="47" baseType="lpstr">
      <vt:lpstr>Arial Unicode MS</vt:lpstr>
      <vt:lpstr>#9Slide07 SFU Jamaica</vt:lpstr>
      <vt:lpstr>Arial</vt:lpstr>
      <vt:lpstr>Calibri</vt:lpstr>
      <vt:lpstr>Sniglet</vt:lpstr>
      <vt:lpstr>Times New Roman</vt:lpstr>
      <vt:lpstr>Walter Turncoat</vt:lpstr>
      <vt:lpstr>Wingdings</vt:lpstr>
      <vt:lpstr>Ursula template</vt:lpstr>
      <vt:lpstr>Default Design</vt:lpstr>
      <vt:lpstr>1_Default Design</vt:lpstr>
      <vt:lpstr>2_Default Design</vt:lpstr>
      <vt:lpstr>MẮT CẬN VÀ MẮT LÃO</vt:lpstr>
      <vt:lpstr> HOẠT ĐỘNG 1</vt:lpstr>
      <vt:lpstr>PowerPoint Presentation</vt:lpstr>
      <vt:lpstr> HOẠT ĐỘNG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Để giảm nguy cơ mắc các tật của mắt: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HOẠT ĐỘNG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26</cp:revision>
  <dcterms:created xsi:type="dcterms:W3CDTF">2021-11-17T14:44:11Z</dcterms:created>
  <dcterms:modified xsi:type="dcterms:W3CDTF">2021-11-18T00:31:42Z</dcterms:modified>
</cp:coreProperties>
</file>